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270" r:id="rId3"/>
    <p:sldId id="268" r:id="rId4"/>
    <p:sldId id="277" r:id="rId5"/>
    <p:sldId id="278" r:id="rId6"/>
    <p:sldId id="273" r:id="rId7"/>
    <p:sldId id="322" r:id="rId8"/>
    <p:sldId id="257" r:id="rId9"/>
    <p:sldId id="280" r:id="rId10"/>
    <p:sldId id="275" r:id="rId11"/>
    <p:sldId id="315" r:id="rId12"/>
    <p:sldId id="333" r:id="rId13"/>
    <p:sldId id="314" r:id="rId14"/>
    <p:sldId id="307" r:id="rId15"/>
    <p:sldId id="283" r:id="rId16"/>
    <p:sldId id="306" r:id="rId17"/>
    <p:sldId id="281" r:id="rId18"/>
    <p:sldId id="309" r:id="rId19"/>
    <p:sldId id="326" r:id="rId20"/>
    <p:sldId id="285" r:id="rId21"/>
    <p:sldId id="317" r:id="rId22"/>
    <p:sldId id="310" r:id="rId23"/>
    <p:sldId id="318" r:id="rId24"/>
    <p:sldId id="332" r:id="rId25"/>
    <p:sldId id="316" r:id="rId26"/>
    <p:sldId id="331" r:id="rId27"/>
    <p:sldId id="284" r:id="rId28"/>
    <p:sldId id="308" r:id="rId29"/>
    <p:sldId id="302" r:id="rId30"/>
    <p:sldId id="303" r:id="rId31"/>
    <p:sldId id="304" r:id="rId32"/>
    <p:sldId id="323" r:id="rId33"/>
    <p:sldId id="286" r:id="rId34"/>
    <p:sldId id="324" r:id="rId35"/>
    <p:sldId id="325" r:id="rId36"/>
    <p:sldId id="287" r:id="rId37"/>
    <p:sldId id="288" r:id="rId38"/>
    <p:sldId id="291" r:id="rId39"/>
    <p:sldId id="292" r:id="rId40"/>
    <p:sldId id="293" r:id="rId41"/>
    <p:sldId id="289" r:id="rId42"/>
    <p:sldId id="294" r:id="rId43"/>
    <p:sldId id="313" r:id="rId44"/>
    <p:sldId id="295" r:id="rId45"/>
    <p:sldId id="296" r:id="rId46"/>
    <p:sldId id="300" r:id="rId47"/>
    <p:sldId id="297" r:id="rId48"/>
    <p:sldId id="298" r:id="rId49"/>
    <p:sldId id="299" r:id="rId50"/>
    <p:sldId id="327" r:id="rId51"/>
    <p:sldId id="328" r:id="rId52"/>
    <p:sldId id="33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0F2F1"/>
    <a:srgbClr val="4DB6BC"/>
    <a:srgbClr val="B2D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9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5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3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6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6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1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F357-A436-4072-9A0D-7F8E4E7EA67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E218-E714-44B2-9C8B-09CB3D59C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ParkGM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sukmin.github.io/DateTeam/Main/HTML/mainPage.htm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moonlit-puppy-7f7f1f.netlify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arkgmo.github.io/D.W.-class-file/3%EC%A3%BC%EC%B0%A8/20240430/3_3dcub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rkgmo.github.io/D.W.-class-file/6%EC%A3%BC%EC%B0%A8/20240522/2_typingGame_GM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parkgmo.github.io/Portfolio---ParkGeunMo/typingGame.html/typingGame_jQuery%20practice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moonlit-puppy-7f7f1f.netlify.app/My_Farm_Info_stock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-w-class-file-p7of.vercel.app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parkgmo.github.io/D.W.-class-file/8%EC%A3%BC%EC%B0%A8/240605-MBTIColor/mbtiColor_GM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gmo.github.io/D.W.-class-file/7%EC%A3%BC%EC%B0%A8/240530-firebase1/4_firebasePractice_GM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seasukmin.github.io/DateTeam/Main/HTML/mainPag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hyperlink" Target="../../&#49436;&#49437;&#48124;%20-%20&#47579;&#51665;/Cafe/Cafe.html" TargetMode="External"/><Relationship Id="rId5" Type="http://schemas.openxmlformats.org/officeDocument/2006/relationships/hyperlink" Target="../../&#51221;&#50976;&#51652;%20-%20&#47579;&#51665;/hotPlace.html" TargetMode="External"/><Relationship Id="rId4" Type="http://schemas.openxmlformats.org/officeDocument/2006/relationships/hyperlink" Target="../../&#49436;&#49437;&#48124;%20-%20&#47579;&#51665;/JMT/JM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D320-22E7-42A1-3FC6-9A8A9837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1E97E-2C99-F633-04F2-E428FA62DC56}"/>
              </a:ext>
            </a:extLst>
          </p:cNvPr>
          <p:cNvSpPr/>
          <p:nvPr/>
        </p:nvSpPr>
        <p:spPr>
          <a:xfrm>
            <a:off x="6112624" y="0"/>
            <a:ext cx="6079376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9568F-4D49-5289-FA91-CF0CC0D36DE1}"/>
              </a:ext>
            </a:extLst>
          </p:cNvPr>
          <p:cNvSpPr txBox="1"/>
          <p:nvPr/>
        </p:nvSpPr>
        <p:spPr>
          <a:xfrm>
            <a:off x="659471" y="954521"/>
            <a:ext cx="5325694" cy="327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FRONT - END</a:t>
            </a:r>
          </a:p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PORTFOLIO</a:t>
            </a:r>
          </a:p>
          <a:p>
            <a:pPr algn="ctr">
              <a:lnSpc>
                <a:spcPct val="200000"/>
              </a:lnSpc>
            </a:pP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FEF874A-6EA0-1507-8019-0E10D64088C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09A16284-6D1C-87BF-B395-9A360C87004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74319F-5AEA-AA1D-988A-A0763A269F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899C00-32CF-F893-4DEE-54DF7041EF1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 도형 36">
            <a:extLst>
              <a:ext uri="{FF2B5EF4-FFF2-40B4-BE49-F238E27FC236}">
                <a16:creationId xmlns:a16="http://schemas.microsoft.com/office/drawing/2014/main" id="{7E794428-D66D-056E-BD4F-B3650B1527B0}"/>
              </a:ext>
            </a:extLst>
          </p:cNvPr>
          <p:cNvSpPr/>
          <p:nvPr/>
        </p:nvSpPr>
        <p:spPr>
          <a:xfrm flipH="1">
            <a:off x="6114615" y="6243531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AC01A079-8265-69E3-408B-B11336646636}"/>
              </a:ext>
            </a:extLst>
          </p:cNvPr>
          <p:cNvSpPr/>
          <p:nvPr/>
        </p:nvSpPr>
        <p:spPr>
          <a:xfrm flipH="1" flipV="1">
            <a:off x="6112629" y="366875"/>
            <a:ext cx="5597229" cy="350360"/>
          </a:xfrm>
          <a:prstGeom prst="corner">
            <a:avLst>
              <a:gd name="adj1" fmla="val 7183"/>
              <a:gd name="adj2" fmla="val 71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84ADA-52E4-9317-665A-4A27D2FC656F}"/>
              </a:ext>
            </a:extLst>
          </p:cNvPr>
          <p:cNvSpPr txBox="1"/>
          <p:nvPr/>
        </p:nvSpPr>
        <p:spPr>
          <a:xfrm>
            <a:off x="6400801" y="3578155"/>
            <a:ext cx="4987626" cy="2597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About Me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iwn0180@naver.com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010 - 9970 - 0180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https://github.com/ParkGMo</a:t>
            </a:r>
            <a:endParaRPr lang="en-US" altLang="ko-KR" sz="2000" dirty="0">
              <a:solidFill>
                <a:schemeClr val="bg1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DDEB5-7036-EE8B-5A5C-84C62744DC28}"/>
              </a:ext>
            </a:extLst>
          </p:cNvPr>
          <p:cNvSpPr txBox="1"/>
          <p:nvPr/>
        </p:nvSpPr>
        <p:spPr>
          <a:xfrm>
            <a:off x="723201" y="5448819"/>
            <a:ext cx="5325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7F7F7F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박근모</a:t>
            </a:r>
            <a:endParaRPr lang="en-US" altLang="ko-KR" sz="3200" dirty="0">
              <a:solidFill>
                <a:srgbClr val="7F7F7F"/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10" name="그림 9" descr="사람, 인간의 얼굴, 넥타이, 슈트이(가) 표시된 사진&#10;&#10;자동 생성된 설명">
            <a:extLst>
              <a:ext uri="{FF2B5EF4-FFF2-40B4-BE49-F238E27FC236}">
                <a16:creationId xmlns:a16="http://schemas.microsoft.com/office/drawing/2014/main" id="{B205899B-8C3B-315E-82BA-FEEFB28E0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64" y="879639"/>
            <a:ext cx="2014558" cy="25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F8E3-0DC3-F88F-973E-4E357A8B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465DF61-BCB8-0CA9-CE22-0CF962E7353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35BAF-2FB7-447E-D417-55DADE3CD77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BD0CEF-6043-9CAE-296D-68F801EB4A8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391602-FF89-50C4-1005-83555E54589C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18B881B8-581F-6B84-CE95-2C2CD9C686EE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74F21C-549F-1B81-EF71-D4A6720C62C0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59757E-6092-CD0C-0013-F70E82E4663C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12B482-1D2A-B321-53FE-69301BAB1E9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배경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82CFE1-7308-7548-6229-03DD3D53318B}"/>
              </a:ext>
            </a:extLst>
          </p:cNvPr>
          <p:cNvSpPr/>
          <p:nvPr/>
        </p:nvSpPr>
        <p:spPr>
          <a:xfrm>
            <a:off x="6305849" y="1129767"/>
            <a:ext cx="5153585" cy="5089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F9ACE1-8E99-D810-DD44-52235DDCD4FB}"/>
              </a:ext>
            </a:extLst>
          </p:cNvPr>
          <p:cNvCxnSpPr/>
          <p:nvPr/>
        </p:nvCxnSpPr>
        <p:spPr>
          <a:xfrm>
            <a:off x="6457020" y="1836218"/>
            <a:ext cx="4851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529768-CE30-2463-2E07-F99135074117}"/>
              </a:ext>
            </a:extLst>
          </p:cNvPr>
          <p:cNvGrpSpPr/>
          <p:nvPr/>
        </p:nvGrpSpPr>
        <p:grpSpPr>
          <a:xfrm>
            <a:off x="3073889" y="4629503"/>
            <a:ext cx="1514944" cy="1361245"/>
            <a:chOff x="2935343" y="4629503"/>
            <a:chExt cx="1514944" cy="136124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28A31BC-8135-0D65-7130-1A0F4A974A9B}"/>
                </a:ext>
              </a:extLst>
            </p:cNvPr>
            <p:cNvSpPr/>
            <p:nvPr/>
          </p:nvSpPr>
          <p:spPr>
            <a:xfrm>
              <a:off x="2935343" y="4629503"/>
              <a:ext cx="1514944" cy="136124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4D09B9-A3A6-D5A8-AA5D-2ACD5A7208D8}"/>
                </a:ext>
              </a:extLst>
            </p:cNvPr>
            <p:cNvSpPr txBox="1"/>
            <p:nvPr/>
          </p:nvSpPr>
          <p:spPr>
            <a:xfrm flipH="1">
              <a:off x="3030317" y="5048515"/>
              <a:ext cx="1324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맛집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0125C6-BCD8-071E-BA2E-6D35D80FDB28}"/>
              </a:ext>
            </a:extLst>
          </p:cNvPr>
          <p:cNvGrpSpPr/>
          <p:nvPr/>
        </p:nvGrpSpPr>
        <p:grpSpPr>
          <a:xfrm>
            <a:off x="4206372" y="3183417"/>
            <a:ext cx="1223838" cy="982433"/>
            <a:chOff x="4067826" y="3183417"/>
            <a:chExt cx="1223838" cy="98243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983F2CC-2D4F-E0A0-2F46-0E6787E8FC35}"/>
                </a:ext>
              </a:extLst>
            </p:cNvPr>
            <p:cNvSpPr/>
            <p:nvPr/>
          </p:nvSpPr>
          <p:spPr>
            <a:xfrm>
              <a:off x="4133065" y="3183417"/>
              <a:ext cx="1093360" cy="982433"/>
            </a:xfrm>
            <a:prstGeom prst="ellipse">
              <a:avLst/>
            </a:prstGeom>
            <a:solidFill>
              <a:srgbClr val="CCA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14EB8B-9564-654B-92DF-6DB7F732FFD6}"/>
                </a:ext>
              </a:extLst>
            </p:cNvPr>
            <p:cNvSpPr txBox="1"/>
            <p:nvPr/>
          </p:nvSpPr>
          <p:spPr>
            <a:xfrm flipH="1">
              <a:off x="4067826" y="3413023"/>
              <a:ext cx="1223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카페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F56AEE9-7360-5215-94B1-6AD4D76E90DC}"/>
              </a:ext>
            </a:extLst>
          </p:cNvPr>
          <p:cNvGrpSpPr/>
          <p:nvPr/>
        </p:nvGrpSpPr>
        <p:grpSpPr>
          <a:xfrm>
            <a:off x="3465051" y="1447666"/>
            <a:ext cx="1965158" cy="1190570"/>
            <a:chOff x="3326505" y="1447666"/>
            <a:chExt cx="1965158" cy="119057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85984AD-C827-4DAC-1CDD-07E018404FC0}"/>
                </a:ext>
              </a:extLst>
            </p:cNvPr>
            <p:cNvSpPr/>
            <p:nvPr/>
          </p:nvSpPr>
          <p:spPr>
            <a:xfrm>
              <a:off x="3646585" y="1447666"/>
              <a:ext cx="1324998" cy="1190570"/>
            </a:xfrm>
            <a:prstGeom prst="ellipse">
              <a:avLst/>
            </a:prstGeom>
            <a:solidFill>
              <a:srgbClr val="FCD3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BEF686-5570-BF6A-FC7E-2E57FEF3F181}"/>
                </a:ext>
              </a:extLst>
            </p:cNvPr>
            <p:cNvSpPr txBox="1"/>
            <p:nvPr/>
          </p:nvSpPr>
          <p:spPr>
            <a:xfrm flipH="1">
              <a:off x="3326505" y="1812119"/>
              <a:ext cx="1965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데이트 장소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A88D76-2618-595B-3303-21379F18D2D6}"/>
              </a:ext>
            </a:extLst>
          </p:cNvPr>
          <p:cNvSpPr txBox="1"/>
          <p:nvPr/>
        </p:nvSpPr>
        <p:spPr>
          <a:xfrm>
            <a:off x="6457020" y="1298327"/>
            <a:ext cx="485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Problem?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7D295E-8FFB-9C6F-E7CC-5300DAB40F24}"/>
              </a:ext>
            </a:extLst>
          </p:cNvPr>
          <p:cNvSpPr txBox="1"/>
          <p:nvPr/>
        </p:nvSpPr>
        <p:spPr>
          <a:xfrm>
            <a:off x="6536232" y="2304367"/>
            <a:ext cx="469280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알지 못했던 가게들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일관된 데이트 계획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제한된 맛집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카페 정보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지나쳐가는 행사 </a:t>
            </a:r>
            <a:r>
              <a:rPr lang="en-US" altLang="ko-KR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축제</a:t>
            </a: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온글잎 매일옥자체 Regular" panose="020B0600000101010101" charset="-127"/>
              <a:ea typeface="온글잎 매일옥자체 Regular" panose="020B0600000101010101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006636-C8EB-199B-7AEC-69BB96DC2DBF}"/>
              </a:ext>
            </a:extLst>
          </p:cNvPr>
          <p:cNvGrpSpPr/>
          <p:nvPr/>
        </p:nvGrpSpPr>
        <p:grpSpPr>
          <a:xfrm>
            <a:off x="1147632" y="2133928"/>
            <a:ext cx="3035439" cy="2624581"/>
            <a:chOff x="1009086" y="2133928"/>
            <a:chExt cx="3035439" cy="262458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72A524-2131-3F09-7FCB-9B424C387F1B}"/>
                </a:ext>
              </a:extLst>
            </p:cNvPr>
            <p:cNvSpPr/>
            <p:nvPr/>
          </p:nvSpPr>
          <p:spPr>
            <a:xfrm>
              <a:off x="1050001" y="2133928"/>
              <a:ext cx="2994524" cy="2624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B9610C-327A-BC42-9578-438F93BB4DB2}"/>
                </a:ext>
              </a:extLst>
            </p:cNvPr>
            <p:cNvSpPr txBox="1"/>
            <p:nvPr/>
          </p:nvSpPr>
          <p:spPr>
            <a:xfrm>
              <a:off x="1009086" y="3153831"/>
              <a:ext cx="3035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대전을 디자인하다</a:t>
              </a:r>
              <a:r>
                <a:rPr lang="en-US" altLang="ko-KR" sz="2400" b="1" dirty="0">
                  <a:solidFill>
                    <a:schemeClr val="bg1"/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chemeClr val="bg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794BCA-C33C-27F3-1C87-E7CD04DCFA6D}"/>
              </a:ext>
            </a:extLst>
          </p:cNvPr>
          <p:cNvGrpSpPr/>
          <p:nvPr/>
        </p:nvGrpSpPr>
        <p:grpSpPr>
          <a:xfrm>
            <a:off x="790580" y="1827195"/>
            <a:ext cx="1138517" cy="1060448"/>
            <a:chOff x="652034" y="1827195"/>
            <a:chExt cx="1138517" cy="106044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D0B217D-B6F7-CE26-BFF0-D546A6A7639E}"/>
                </a:ext>
              </a:extLst>
            </p:cNvPr>
            <p:cNvSpPr/>
            <p:nvPr/>
          </p:nvSpPr>
          <p:spPr>
            <a:xfrm>
              <a:off x="652034" y="1827195"/>
              <a:ext cx="1138517" cy="1060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EF357-F4FC-B708-34D2-46ED6E66583A}"/>
                </a:ext>
              </a:extLst>
            </p:cNvPr>
            <p:cNvSpPr txBox="1"/>
            <p:nvPr/>
          </p:nvSpPr>
          <p:spPr>
            <a:xfrm>
              <a:off x="813809" y="2126587"/>
              <a:ext cx="81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  <a:cs typeface="함초롬바탕" panose="02030604000101010101" pitchFamily="18" charset="-127"/>
                </a:rPr>
                <a:t>플랜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56F63CB-0925-6177-AAE4-4EF8FA57DC2A}"/>
              </a:ext>
            </a:extLst>
          </p:cNvPr>
          <p:cNvSpPr txBox="1"/>
          <p:nvPr/>
        </p:nvSpPr>
        <p:spPr>
          <a:xfrm>
            <a:off x="6536232" y="5151791"/>
            <a:ext cx="4692807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▸  한 눈에 확인 </a:t>
            </a:r>
            <a:r>
              <a:rPr lang="en-US" altLang="ko-KR" b="1" dirty="0">
                <a:latin typeface="온글잎 매일옥자체 Regular" panose="020B0600000101010101" charset="-127"/>
                <a:ea typeface="온글잎 매일옥자체 Regular" panose="020B0600000101010101" charset="-127"/>
                <a:cs typeface="함초롬바탕" panose="02030604000101010101" pitchFamily="18" charset="-127"/>
              </a:rPr>
              <a:t>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C0F05C-DDA9-AE48-B846-A53C48E91CCB}"/>
              </a:ext>
            </a:extLst>
          </p:cNvPr>
          <p:cNvSpPr txBox="1"/>
          <p:nvPr/>
        </p:nvSpPr>
        <p:spPr>
          <a:xfrm rot="16200000">
            <a:off x="8616632" y="4564010"/>
            <a:ext cx="532005" cy="217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</a:p>
          <a:p>
            <a:pPr algn="ctr">
              <a:lnSpc>
                <a:spcPct val="200000"/>
              </a:lnSpc>
            </a:pPr>
            <a:r>
              <a:rPr lang="ko-KR" altLang="en-US" sz="400" dirty="0">
                <a:solidFill>
                  <a:schemeClr val="bg2">
                    <a:lumMod val="25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●</a:t>
            </a:r>
            <a:endParaRPr lang="en-US" altLang="ko-KR" sz="400" dirty="0">
              <a:solidFill>
                <a:schemeClr val="bg2">
                  <a:lumMod val="25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8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85D89-55BD-1449-636D-FA811D25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DF3468E-6DAE-27BC-083C-F429D8B15C1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1A18F8A-6A34-CCEA-B11C-A2F009B64DA5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EFB918-A4AC-D37E-BE6C-25048EDD848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096368-B0E2-A781-3BC3-F1C8D28A864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B8E935AD-48E3-5DBE-4547-DFC63C27F754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C7D19C-E890-C2B8-0E50-DE3C70D9DD28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F1755B-360E-CBE1-6ED1-9D978F81BC5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1A602-F0B3-1575-58AB-8D2B9EC70A77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목적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D6FCAB-8986-4CF7-96CA-8031862CACAC}"/>
              </a:ext>
            </a:extLst>
          </p:cNvPr>
          <p:cNvGrpSpPr/>
          <p:nvPr/>
        </p:nvGrpSpPr>
        <p:grpSpPr>
          <a:xfrm>
            <a:off x="4222152" y="997974"/>
            <a:ext cx="3361594" cy="3375118"/>
            <a:chOff x="4035425" y="1063043"/>
            <a:chExt cx="4121149" cy="4137729"/>
          </a:xfrm>
        </p:grpSpPr>
        <p:sp>
          <p:nvSpPr>
            <p:cNvPr id="7" name="사각형: 둥근 모서리 14">
              <a:extLst>
                <a:ext uri="{FF2B5EF4-FFF2-40B4-BE49-F238E27FC236}">
                  <a16:creationId xmlns:a16="http://schemas.microsoft.com/office/drawing/2014/main" id="{7D13BD57-D873-DBB9-42C8-DB15F54E62D4}"/>
                </a:ext>
              </a:extLst>
            </p:cNvPr>
            <p:cNvSpPr/>
            <p:nvPr/>
          </p:nvSpPr>
          <p:spPr>
            <a:xfrm flipH="1">
              <a:off x="4035425" y="398052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" name="사각형: 둥근 모서리 19">
              <a:extLst>
                <a:ext uri="{FF2B5EF4-FFF2-40B4-BE49-F238E27FC236}">
                  <a16:creationId xmlns:a16="http://schemas.microsoft.com/office/drawing/2014/main" id="{397002D2-6C95-6EE6-528B-AFC895E91400}"/>
                </a:ext>
              </a:extLst>
            </p:cNvPr>
            <p:cNvSpPr/>
            <p:nvPr/>
          </p:nvSpPr>
          <p:spPr>
            <a:xfrm rot="3600000" flipH="1">
              <a:off x="4840423" y="261533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rgbClr val="EFE6FA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" name="사각형: 둥근 모서리 21">
              <a:extLst>
                <a:ext uri="{FF2B5EF4-FFF2-40B4-BE49-F238E27FC236}">
                  <a16:creationId xmlns:a16="http://schemas.microsoft.com/office/drawing/2014/main" id="{A61C19B3-714D-7735-07C8-DB102DFB8250}"/>
                </a:ext>
              </a:extLst>
            </p:cNvPr>
            <p:cNvSpPr/>
            <p:nvPr/>
          </p:nvSpPr>
          <p:spPr>
            <a:xfrm rot="18000000" flipH="1" flipV="1">
              <a:off x="3272485" y="2631918"/>
              <a:ext cx="4121149" cy="10165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7CCBB6-3119-1E70-E3C1-21D10D289F7A}"/>
              </a:ext>
            </a:extLst>
          </p:cNvPr>
          <p:cNvGrpSpPr/>
          <p:nvPr/>
        </p:nvGrpSpPr>
        <p:grpSpPr>
          <a:xfrm>
            <a:off x="930248" y="1828925"/>
            <a:ext cx="3284513" cy="1756608"/>
            <a:chOff x="1257299" y="2897024"/>
            <a:chExt cx="2984528" cy="17566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61087-E257-3BE8-8937-36E59AC9BA7E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노잼도시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알려진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대전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5261E0-C110-EA1E-718C-8D23F2904EE6}"/>
                </a:ext>
              </a:extLst>
            </p:cNvPr>
            <p:cNvSpPr txBox="1"/>
            <p:nvPr/>
          </p:nvSpPr>
          <p:spPr>
            <a:xfrm>
              <a:off x="1435835" y="332564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알려지지 않은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맛집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대전은 무조건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성심당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곳곳에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흩어진 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...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A9A9C7-5CDA-8461-15E5-427391E17459}"/>
              </a:ext>
            </a:extLst>
          </p:cNvPr>
          <p:cNvGrpSpPr/>
          <p:nvPr/>
        </p:nvGrpSpPr>
        <p:grpSpPr>
          <a:xfrm>
            <a:off x="7863817" y="1828925"/>
            <a:ext cx="3284513" cy="1748988"/>
            <a:chOff x="1257299" y="2897024"/>
            <a:chExt cx="2984528" cy="174898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A1BD8C2-9F94-6F80-E992-E631682D649F}"/>
                </a:ext>
              </a:extLst>
            </p:cNvPr>
            <p:cNvSpPr txBox="1"/>
            <p:nvPr/>
          </p:nvSpPr>
          <p:spPr>
            <a:xfrm>
              <a:off x="1257299" y="2897024"/>
              <a:ext cx="2899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‘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유잼도시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’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로 바뀌는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요즘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A40819-B246-94B5-40C8-970F09A49C52}"/>
                </a:ext>
              </a:extLst>
            </p:cNvPr>
            <p:cNvSpPr txBox="1"/>
            <p:nvPr/>
          </p:nvSpPr>
          <p:spPr>
            <a:xfrm>
              <a:off x="1435835" y="3318020"/>
              <a:ext cx="2805992" cy="132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지역마다 또 다른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매력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다양한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맛집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과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카페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 대전인이라면 다 아는 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명소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rPr>
                <a:t>!</a:t>
              </a:r>
              <a:endParaRPr lang="en-US" altLang="ko-KR" sz="1400" i="1" dirty="0">
                <a:solidFill>
                  <a:schemeClr val="bg1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F9FFDD-CAC9-065D-C4C7-3340800E5E80}"/>
              </a:ext>
            </a:extLst>
          </p:cNvPr>
          <p:cNvGrpSpPr/>
          <p:nvPr/>
        </p:nvGrpSpPr>
        <p:grpSpPr>
          <a:xfrm>
            <a:off x="3920595" y="4457882"/>
            <a:ext cx="4007674" cy="1973374"/>
            <a:chOff x="4047241" y="4564380"/>
            <a:chExt cx="3404559" cy="16764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F06D5E7-8733-664B-1B34-3A1047C7F2C9}"/>
                </a:ext>
              </a:extLst>
            </p:cNvPr>
            <p:cNvGrpSpPr/>
            <p:nvPr/>
          </p:nvGrpSpPr>
          <p:grpSpPr>
            <a:xfrm>
              <a:off x="4226797" y="4728859"/>
              <a:ext cx="3225003" cy="1469531"/>
              <a:chOff x="5387546" y="5024791"/>
              <a:chExt cx="3225003" cy="14695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F1DE13-F8B9-D83C-BC88-06E68A6460B2}"/>
                  </a:ext>
                </a:extLst>
              </p:cNvPr>
              <p:cNvSpPr txBox="1"/>
              <p:nvPr/>
            </p:nvSpPr>
            <p:spPr>
              <a:xfrm>
                <a:off x="5387546" y="5024791"/>
                <a:ext cx="3042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“Daejeon Love U”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의 효과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!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6E306A-7B05-B380-FF34-F2015C47FB85}"/>
                  </a:ext>
                </a:extLst>
              </p:cNvPr>
              <p:cNvSpPr txBox="1"/>
              <p:nvPr/>
            </p:nvSpPr>
            <p:spPr>
              <a:xfrm>
                <a:off x="5476271" y="5462565"/>
                <a:ext cx="3136278" cy="1031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대전의 상권 발달과 숨은 정보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공유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최신 트렌드와 인기 있는 장소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추천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온글잎 매일옥자체 Regular" panose="020B0600000101010101" charset="-127"/>
                  <a:ea typeface="온글잎 매일옥자체 Regular" panose="020B0600000101010101" charset="-127"/>
                </a:endParaRPr>
              </a:p>
              <a:p>
                <a:pPr marL="171450" indent="-171450">
                  <a:lnSpc>
                    <a:spcPct val="150000"/>
                  </a:lnSpc>
                  <a:buSzPct val="85000"/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 편리하게 사용할 수 있는 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‘</a:t>
                </a:r>
                <a:r>
                  <a:rPr lang="ko-KR" altLang="en-US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계획</a:t>
                </a:r>
                <a:r>
                  <a:rPr lang="en-US" altLang="ko-KR" sz="1400" b="1" dirty="0">
                    <a:solidFill>
                      <a:schemeClr val="bg1">
                        <a:lumMod val="50000"/>
                      </a:schemeClr>
                    </a:solidFill>
                    <a:latin typeface="온글잎 매일옥자체 Regular" panose="020B0600000101010101" charset="-127"/>
                    <a:ea typeface="온글잎 매일옥자체 Regular" panose="020B0600000101010101" charset="-127"/>
                  </a:rPr>
                  <a:t>’</a:t>
                </a:r>
              </a:p>
            </p:txBody>
          </p:sp>
        </p:grpSp>
        <p:sp>
          <p:nvSpPr>
            <p:cNvPr id="43" name="모서리가 둥근 직사각형 37">
              <a:extLst>
                <a:ext uri="{FF2B5EF4-FFF2-40B4-BE49-F238E27FC236}">
                  <a16:creationId xmlns:a16="http://schemas.microsoft.com/office/drawing/2014/main" id="{67A393F0-C160-6D26-F7CE-975DA4AB7D99}"/>
                </a:ext>
              </a:extLst>
            </p:cNvPr>
            <p:cNvSpPr/>
            <p:nvPr/>
          </p:nvSpPr>
          <p:spPr>
            <a:xfrm>
              <a:off x="4047241" y="4564380"/>
              <a:ext cx="3315584" cy="167640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온글잎 매일옥자체 Regular" panose="020B0600000101010101" charset="-127"/>
                <a:ea typeface="온글잎 매일옥자체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30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2B2D8-346D-37A1-C26E-E24CD63D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EA12230-9169-579D-AC80-784D6BF3602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90A6B8A-CCCB-3654-1AA2-ECDD9F58864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16224E-FC6F-F635-16C6-5950F682CDD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0BEFCE-9587-2CCA-42DE-42D4C21A08C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/2 액자 3">
            <a:extLst>
              <a:ext uri="{FF2B5EF4-FFF2-40B4-BE49-F238E27FC236}">
                <a16:creationId xmlns:a16="http://schemas.microsoft.com/office/drawing/2014/main" id="{D639EFD3-C735-25D9-EA87-DFC1DC3EC6E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492E0D-88ED-1760-284C-3F95CA2BC195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840EE83-1765-3E89-F06F-D8A840E0927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1ED8FA-AA77-CB7F-C3DE-83A16EA89B55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역할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4E4F8CF-F1D2-3429-196A-BD8969A22DB6}"/>
              </a:ext>
            </a:extLst>
          </p:cNvPr>
          <p:cNvCxnSpPr/>
          <p:nvPr/>
        </p:nvCxnSpPr>
        <p:spPr>
          <a:xfrm>
            <a:off x="3302298" y="2313944"/>
            <a:ext cx="514071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C61A00-0871-5A1E-5791-FB195F5D281C}"/>
              </a:ext>
            </a:extLst>
          </p:cNvPr>
          <p:cNvGrpSpPr/>
          <p:nvPr/>
        </p:nvGrpSpPr>
        <p:grpSpPr>
          <a:xfrm>
            <a:off x="4669905" y="1113614"/>
            <a:ext cx="2405498" cy="1198919"/>
            <a:chOff x="4669905" y="1155179"/>
            <a:chExt cx="2405498" cy="119891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17F188D-5A6D-FCCC-D231-7A687743EA8B}"/>
                </a:ext>
              </a:extLst>
            </p:cNvPr>
            <p:cNvGrpSpPr/>
            <p:nvPr/>
          </p:nvGrpSpPr>
          <p:grpSpPr>
            <a:xfrm>
              <a:off x="4669905" y="1155179"/>
              <a:ext cx="2405498" cy="987228"/>
              <a:chOff x="5425183" y="1491726"/>
              <a:chExt cx="1341634" cy="683118"/>
            </a:xfrm>
          </p:grpSpPr>
          <p:sp>
            <p:nvSpPr>
              <p:cNvPr id="18" name="사각형: 둥근 모서리 29">
                <a:extLst>
                  <a:ext uri="{FF2B5EF4-FFF2-40B4-BE49-F238E27FC236}">
                    <a16:creationId xmlns:a16="http://schemas.microsoft.com/office/drawing/2014/main" id="{EAE23B43-2E3E-2441-189E-F4D6F004BAF3}"/>
                  </a:ext>
                </a:extLst>
              </p:cNvPr>
              <p:cNvSpPr/>
              <p:nvPr/>
            </p:nvSpPr>
            <p:spPr>
              <a:xfrm>
                <a:off x="5425183" y="1491726"/>
                <a:ext cx="1341634" cy="683118"/>
              </a:xfrm>
              <a:prstGeom prst="roundRect">
                <a:avLst>
                  <a:gd name="adj" fmla="val 1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b="1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B372C-64C7-71C5-D8FB-D060FDE60B49}"/>
                  </a:ext>
                </a:extLst>
              </p:cNvPr>
              <p:cNvSpPr txBox="1"/>
              <p:nvPr/>
            </p:nvSpPr>
            <p:spPr>
              <a:xfrm>
                <a:off x="6036690" y="1631089"/>
                <a:ext cx="103031" cy="276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F09CC02-F5BF-FD70-96DC-938B6DEBE3F0}"/>
                </a:ext>
              </a:extLst>
            </p:cNvPr>
            <p:cNvCxnSpPr/>
            <p:nvPr/>
          </p:nvCxnSpPr>
          <p:spPr>
            <a:xfrm>
              <a:off x="5872654" y="2142474"/>
              <a:ext cx="0" cy="21162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17B6D1-62A5-9337-B09E-C9B1169F8248}"/>
              </a:ext>
            </a:extLst>
          </p:cNvPr>
          <p:cNvGrpSpPr/>
          <p:nvPr/>
        </p:nvGrpSpPr>
        <p:grpSpPr>
          <a:xfrm>
            <a:off x="2631481" y="2312533"/>
            <a:ext cx="1341634" cy="3666332"/>
            <a:chOff x="2929547" y="2345922"/>
            <a:chExt cx="1341634" cy="3666332"/>
          </a:xfrm>
        </p:grpSpPr>
        <p:sp>
          <p:nvSpPr>
            <p:cNvPr id="23" name="사각형: 둥근 모서리 30">
              <a:extLst>
                <a:ext uri="{FF2B5EF4-FFF2-40B4-BE49-F238E27FC236}">
                  <a16:creationId xmlns:a16="http://schemas.microsoft.com/office/drawing/2014/main" id="{FABC55A7-1444-F725-1D4F-A6801EF1A9C0}"/>
                </a:ext>
              </a:extLst>
            </p:cNvPr>
            <p:cNvSpPr/>
            <p:nvPr/>
          </p:nvSpPr>
          <p:spPr>
            <a:xfrm>
              <a:off x="2929547" y="2528043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5AB46-E173-5655-674D-654CCC7C472F}"/>
                </a:ext>
              </a:extLst>
            </p:cNvPr>
            <p:cNvSpPr txBox="1"/>
            <p:nvPr/>
          </p:nvSpPr>
          <p:spPr>
            <a:xfrm>
              <a:off x="3130524" y="2615680"/>
              <a:ext cx="9396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사각형: 둥근 모서리 31">
              <a:extLst>
                <a:ext uri="{FF2B5EF4-FFF2-40B4-BE49-F238E27FC236}">
                  <a16:creationId xmlns:a16="http://schemas.microsoft.com/office/drawing/2014/main" id="{49CE2873-46BC-F2C6-B90D-7000426C2028}"/>
                </a:ext>
              </a:extLst>
            </p:cNvPr>
            <p:cNvSpPr/>
            <p:nvPr/>
          </p:nvSpPr>
          <p:spPr>
            <a:xfrm>
              <a:off x="3060364" y="3766731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63C7BF-73B4-BF3D-34A8-E5234FFB8665}"/>
                </a:ext>
              </a:extLst>
            </p:cNvPr>
            <p:cNvSpPr txBox="1"/>
            <p:nvPr/>
          </p:nvSpPr>
          <p:spPr>
            <a:xfrm>
              <a:off x="3161783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박근모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사각형: 둥근 모서리 73">
              <a:extLst>
                <a:ext uri="{FF2B5EF4-FFF2-40B4-BE49-F238E27FC236}">
                  <a16:creationId xmlns:a16="http://schemas.microsoft.com/office/drawing/2014/main" id="{ED702B24-C595-5A04-F58D-4227C35B8E62}"/>
                </a:ext>
              </a:extLst>
            </p:cNvPr>
            <p:cNvSpPr/>
            <p:nvPr/>
          </p:nvSpPr>
          <p:spPr>
            <a:xfrm>
              <a:off x="2970364" y="4840962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0FCFCA-A9EC-6AF4-462C-93FF55821FDF}"/>
                </a:ext>
              </a:extLst>
            </p:cNvPr>
            <p:cNvSpPr txBox="1"/>
            <p:nvPr/>
          </p:nvSpPr>
          <p:spPr>
            <a:xfrm>
              <a:off x="3145753" y="4873481"/>
              <a:ext cx="9092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888148D-DE2D-93A7-7261-BC9657A9FADA}"/>
                </a:ext>
              </a:extLst>
            </p:cNvPr>
            <p:cNvCxnSpPr/>
            <p:nvPr/>
          </p:nvCxnSpPr>
          <p:spPr>
            <a:xfrm>
              <a:off x="3600364" y="2345922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8566DF2-C8CC-C05D-8DAD-1BDA2A9EB1B3}"/>
                </a:ext>
              </a:extLst>
            </p:cNvPr>
            <p:cNvCxnSpPr/>
            <p:nvPr/>
          </p:nvCxnSpPr>
          <p:spPr>
            <a:xfrm>
              <a:off x="3600364" y="3379980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F2B8015-7B05-315F-0779-F11761B1D006}"/>
                </a:ext>
              </a:extLst>
            </p:cNvPr>
            <p:cNvCxnSpPr/>
            <p:nvPr/>
          </p:nvCxnSpPr>
          <p:spPr>
            <a:xfrm>
              <a:off x="3600364" y="4486731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A9E233-B233-3510-FE43-1146BED73B5D}"/>
              </a:ext>
            </a:extLst>
          </p:cNvPr>
          <p:cNvGrpSpPr/>
          <p:nvPr/>
        </p:nvGrpSpPr>
        <p:grpSpPr>
          <a:xfrm>
            <a:off x="5201837" y="2312533"/>
            <a:ext cx="1341634" cy="3402558"/>
            <a:chOff x="5425458" y="2348620"/>
            <a:chExt cx="1341634" cy="3402558"/>
          </a:xfrm>
        </p:grpSpPr>
        <p:sp>
          <p:nvSpPr>
            <p:cNvPr id="33" name="사각형: 둥근 모서리 30">
              <a:extLst>
                <a:ext uri="{FF2B5EF4-FFF2-40B4-BE49-F238E27FC236}">
                  <a16:creationId xmlns:a16="http://schemas.microsoft.com/office/drawing/2014/main" id="{78C3FC91-90B2-18F6-47F1-65A40F5566A4}"/>
                </a:ext>
              </a:extLst>
            </p:cNvPr>
            <p:cNvSpPr/>
            <p:nvPr/>
          </p:nvSpPr>
          <p:spPr>
            <a:xfrm>
              <a:off x="5425458" y="253429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B1111F-61D3-CA32-12DB-C0DA49E70D8F}"/>
                </a:ext>
              </a:extLst>
            </p:cNvPr>
            <p:cNvSpPr txBox="1"/>
            <p:nvPr/>
          </p:nvSpPr>
          <p:spPr>
            <a:xfrm>
              <a:off x="5437280" y="2758812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맛집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카페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사각형: 둥근 모서리 71">
              <a:extLst>
                <a:ext uri="{FF2B5EF4-FFF2-40B4-BE49-F238E27FC236}">
                  <a16:creationId xmlns:a16="http://schemas.microsoft.com/office/drawing/2014/main" id="{B6B0CC14-34FF-A1CA-5D96-108645F7615A}"/>
                </a:ext>
              </a:extLst>
            </p:cNvPr>
            <p:cNvSpPr/>
            <p:nvPr/>
          </p:nvSpPr>
          <p:spPr>
            <a:xfrm>
              <a:off x="5556275" y="3760690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AF1FDD-1C93-05DB-E23E-930C3E1E6507}"/>
                </a:ext>
              </a:extLst>
            </p:cNvPr>
            <p:cNvSpPr txBox="1"/>
            <p:nvPr/>
          </p:nvSpPr>
          <p:spPr>
            <a:xfrm>
              <a:off x="5657694" y="39356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서석민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" name="사각형: 둥근 모서리 73">
              <a:extLst>
                <a:ext uri="{FF2B5EF4-FFF2-40B4-BE49-F238E27FC236}">
                  <a16:creationId xmlns:a16="http://schemas.microsoft.com/office/drawing/2014/main" id="{F7B763CB-037B-4F58-345A-2361F44A2515}"/>
                </a:ext>
              </a:extLst>
            </p:cNvPr>
            <p:cNvSpPr/>
            <p:nvPr/>
          </p:nvSpPr>
          <p:spPr>
            <a:xfrm>
              <a:off x="5466275" y="4851179"/>
              <a:ext cx="1260000" cy="899999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A37045-4595-B3DF-4B35-43EB7C014846}"/>
                </a:ext>
              </a:extLst>
            </p:cNvPr>
            <p:cNvSpPr txBox="1"/>
            <p:nvPr/>
          </p:nvSpPr>
          <p:spPr>
            <a:xfrm>
              <a:off x="5641664" y="4883695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D88A7EA-0AFA-4709-E615-EED7DA58B3C4}"/>
                </a:ext>
              </a:extLst>
            </p:cNvPr>
            <p:cNvCxnSpPr/>
            <p:nvPr/>
          </p:nvCxnSpPr>
          <p:spPr>
            <a:xfrm>
              <a:off x="6096275" y="2348620"/>
              <a:ext cx="0" cy="18000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A3BC867-021A-24C6-E699-613E5E1441E0}"/>
                </a:ext>
              </a:extLst>
            </p:cNvPr>
            <p:cNvCxnSpPr/>
            <p:nvPr/>
          </p:nvCxnSpPr>
          <p:spPr>
            <a:xfrm>
              <a:off x="6096275" y="3396561"/>
              <a:ext cx="0" cy="36413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5DFDE42-B23A-4106-6121-37F390E35932}"/>
                </a:ext>
              </a:extLst>
            </p:cNvPr>
            <p:cNvCxnSpPr>
              <a:stCxn id="35" idx="2"/>
            </p:cNvCxnSpPr>
            <p:nvPr/>
          </p:nvCxnSpPr>
          <p:spPr>
            <a:xfrm>
              <a:off x="6096275" y="4480690"/>
              <a:ext cx="0" cy="365705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A9E0C2B-EE9D-8B6B-C855-F3EA84E90585}"/>
              </a:ext>
            </a:extLst>
          </p:cNvPr>
          <p:cNvGrpSpPr/>
          <p:nvPr/>
        </p:nvGrpSpPr>
        <p:grpSpPr>
          <a:xfrm>
            <a:off x="7772193" y="2312533"/>
            <a:ext cx="1341634" cy="3429085"/>
            <a:chOff x="7642155" y="2346076"/>
            <a:chExt cx="1341634" cy="3429085"/>
          </a:xfrm>
        </p:grpSpPr>
        <p:sp>
          <p:nvSpPr>
            <p:cNvPr id="52" name="사각형: 둥근 모서리 70">
              <a:extLst>
                <a:ext uri="{FF2B5EF4-FFF2-40B4-BE49-F238E27FC236}">
                  <a16:creationId xmlns:a16="http://schemas.microsoft.com/office/drawing/2014/main" id="{0638F980-0729-0002-254E-48154EA6604E}"/>
                </a:ext>
              </a:extLst>
            </p:cNvPr>
            <p:cNvSpPr/>
            <p:nvPr/>
          </p:nvSpPr>
          <p:spPr>
            <a:xfrm>
              <a:off x="7642155" y="2544624"/>
              <a:ext cx="1341634" cy="85193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28D746-BEB8-1939-DB76-85B311B32019}"/>
                </a:ext>
              </a:extLst>
            </p:cNvPr>
            <p:cNvSpPr txBox="1"/>
            <p:nvPr/>
          </p:nvSpPr>
          <p:spPr>
            <a:xfrm>
              <a:off x="7964158" y="2754351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핫플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사각형: 둥근 모서리 31">
              <a:extLst>
                <a:ext uri="{FF2B5EF4-FFF2-40B4-BE49-F238E27FC236}">
                  <a16:creationId xmlns:a16="http://schemas.microsoft.com/office/drawing/2014/main" id="{567A8AB4-C145-3A14-9E24-1FBD133E9BFF}"/>
                </a:ext>
              </a:extLst>
            </p:cNvPr>
            <p:cNvSpPr/>
            <p:nvPr/>
          </p:nvSpPr>
          <p:spPr>
            <a:xfrm>
              <a:off x="7772972" y="3789457"/>
              <a:ext cx="1080000" cy="720000"/>
            </a:xfrm>
            <a:prstGeom prst="roundRect">
              <a:avLst>
                <a:gd name="adj" fmla="val 10000"/>
              </a:avLst>
            </a:prstGeom>
            <a:solidFill>
              <a:srgbClr val="EFE6FA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101A14-03D1-8D12-240C-3CCF139381FA}"/>
                </a:ext>
              </a:extLst>
            </p:cNvPr>
            <p:cNvSpPr txBox="1"/>
            <p:nvPr/>
          </p:nvSpPr>
          <p:spPr>
            <a:xfrm>
              <a:off x="7874391" y="39360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noProof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정유진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사각형: 둥근 모서리 73">
              <a:extLst>
                <a:ext uri="{FF2B5EF4-FFF2-40B4-BE49-F238E27FC236}">
                  <a16:creationId xmlns:a16="http://schemas.microsoft.com/office/drawing/2014/main" id="{2939D50C-2DB3-A8DA-C4BB-C756B59AA8DD}"/>
                </a:ext>
              </a:extLst>
            </p:cNvPr>
            <p:cNvSpPr/>
            <p:nvPr/>
          </p:nvSpPr>
          <p:spPr>
            <a:xfrm>
              <a:off x="7682972" y="4875161"/>
              <a:ext cx="1260000" cy="900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b="1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9A09F5-0BDA-67CD-2248-249809133723}"/>
                </a:ext>
              </a:extLst>
            </p:cNvPr>
            <p:cNvSpPr txBox="1"/>
            <p:nvPr/>
          </p:nvSpPr>
          <p:spPr>
            <a:xfrm>
              <a:off x="7858361" y="4907680"/>
              <a:ext cx="9092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HTML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CSS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Javascript</a:t>
              </a:r>
            </a:p>
            <a:p>
              <a:pPr lvl="0" algn="ctr">
                <a:defRPr/>
              </a:pPr>
              <a:r>
                <a: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firebase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53223CB-3CF1-F30B-24C5-5CAA088B9F09}"/>
                </a:ext>
              </a:extLst>
            </p:cNvPr>
            <p:cNvCxnSpPr/>
            <p:nvPr/>
          </p:nvCxnSpPr>
          <p:spPr>
            <a:xfrm>
              <a:off x="8312972" y="2346076"/>
              <a:ext cx="0" cy="19509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8352E55-6E27-506B-82E5-F662A39E9D25}"/>
                </a:ext>
              </a:extLst>
            </p:cNvPr>
            <p:cNvCxnSpPr/>
            <p:nvPr/>
          </p:nvCxnSpPr>
          <p:spPr>
            <a:xfrm>
              <a:off x="8312972" y="3396561"/>
              <a:ext cx="0" cy="38675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9D197E-9B50-9E03-2AA6-CBAA90E5FAA4}"/>
                </a:ext>
              </a:extLst>
            </p:cNvPr>
            <p:cNvCxnSpPr/>
            <p:nvPr/>
          </p:nvCxnSpPr>
          <p:spPr>
            <a:xfrm>
              <a:off x="8312972" y="4509455"/>
              <a:ext cx="0" cy="354231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79A13D52-D32A-ABA8-04ED-0E3297ACF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5909"/>
            <a:ext cx="2404800" cy="63833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5D2C39A-BF66-3939-1378-5F1427E19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05" y="1334228"/>
            <a:ext cx="2404800" cy="638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041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9656C-D21F-E6B9-00F5-32F8747C7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3C8BF1-799B-D94C-53E5-9AA438848F7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AE6F92F-5A23-F4C3-3B0B-135F1B93B0E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D92E5C-0A81-84FA-5DD1-FEAEC83AA4F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5D799C-7ED3-E27A-D6BF-CF797E97521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4C5903-B769-8F42-6C5C-19B266BEAC46}"/>
              </a:ext>
            </a:extLst>
          </p:cNvPr>
          <p:cNvGrpSpPr/>
          <p:nvPr/>
        </p:nvGrpSpPr>
        <p:grpSpPr>
          <a:xfrm>
            <a:off x="658023" y="1241372"/>
            <a:ext cx="10925825" cy="5281325"/>
            <a:chOff x="651603" y="593016"/>
            <a:chExt cx="10925825" cy="52813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283C11-36A6-2CF7-CBEE-C4C405912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03" y="593016"/>
              <a:ext cx="5400696" cy="26066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140561-ADA7-3D42-4BD4-35B7F135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428" y="610387"/>
              <a:ext cx="5400000" cy="25892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FCB425-F36D-9C2C-13E0-FAC9409F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03" y="3288025"/>
              <a:ext cx="5400000" cy="25863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E4A8BB-1A3C-E956-1BE9-7F20CBE5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810" b="5775"/>
            <a:stretch/>
          </p:blipFill>
          <p:spPr>
            <a:xfrm>
              <a:off x="6177428" y="3288025"/>
              <a:ext cx="5400000" cy="2586316"/>
            </a:xfrm>
            <a:prstGeom prst="rect">
              <a:avLst/>
            </a:prstGeom>
          </p:spPr>
        </p:pic>
      </p:grpSp>
      <p:pic>
        <p:nvPicPr>
          <p:cNvPr id="21" name="그림 20">
            <a:hlinkClick r:id="rId6"/>
            <a:extLst>
              <a:ext uri="{FF2B5EF4-FFF2-40B4-BE49-F238E27FC236}">
                <a16:creationId xmlns:a16="http://schemas.microsoft.com/office/drawing/2014/main" id="{131B3FD0-103A-8E3E-D5AD-A3580658F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10" y="299942"/>
            <a:ext cx="3546650" cy="9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8E6A-F8DA-A940-DC0A-41C2880AE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7AB9C5B-3317-F6BE-0F7A-DF21D72FF35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662DDAA-9EC7-F67F-BF6C-00346F3C2F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2BEDF1-5B8F-086F-6B9F-A0A0E420A4D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2F115D-A1EB-D175-9A4E-42824FBF60D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92ECD3F-078A-E369-DEF2-D1E1091943E3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7C92C3-1817-3FDD-9DF0-F385F2C14684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086C38-9983-EACC-0EA5-13BD24A2668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24B0D48-0425-D4E6-6BB6-62464B3FF422}"/>
              </a:ext>
            </a:extLst>
          </p:cNvPr>
          <p:cNvGrpSpPr/>
          <p:nvPr/>
        </p:nvGrpSpPr>
        <p:grpSpPr>
          <a:xfrm>
            <a:off x="1016733" y="1876417"/>
            <a:ext cx="4262907" cy="3611272"/>
            <a:chOff x="924829" y="1946682"/>
            <a:chExt cx="4262907" cy="361127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272FD4-8191-9F4B-29C0-1AA50F3D5E21}"/>
                </a:ext>
              </a:extLst>
            </p:cNvPr>
            <p:cNvGrpSpPr/>
            <p:nvPr/>
          </p:nvGrpSpPr>
          <p:grpSpPr>
            <a:xfrm>
              <a:off x="924829" y="3516675"/>
              <a:ext cx="4213031" cy="2041279"/>
              <a:chOff x="3776571" y="2138432"/>
              <a:chExt cx="4213031" cy="204127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D5FF50-8D34-09FF-6A90-6E9D85C530D1}"/>
                  </a:ext>
                </a:extLst>
              </p:cNvPr>
              <p:cNvGrpSpPr/>
              <p:nvPr/>
            </p:nvGrpSpPr>
            <p:grpSpPr>
              <a:xfrm>
                <a:off x="6004600" y="2138432"/>
                <a:ext cx="1985002" cy="2041279"/>
                <a:chOff x="3299665" y="2518122"/>
                <a:chExt cx="1985002" cy="2041279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94C61D6A-3F9C-34A4-4326-D5E752296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2063" t="47729" r="2513" b="2295"/>
                <a:stretch/>
              </p:blipFill>
              <p:spPr>
                <a:xfrm>
                  <a:off x="3299665" y="3004688"/>
                  <a:ext cx="1985002" cy="1554713"/>
                </a:xfrm>
                <a:prstGeom prst="round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E8FEA-0C26-C4E4-6932-18BB1FB2D9AA}"/>
                    </a:ext>
                  </a:extLst>
                </p:cNvPr>
                <p:cNvSpPr txBox="1"/>
                <p:nvPr/>
              </p:nvSpPr>
              <p:spPr>
                <a:xfrm>
                  <a:off x="3570344" y="2518122"/>
                  <a:ext cx="14436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비회원 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29F6B22-8078-1A51-AD0A-A1CE9933B9A8}"/>
                  </a:ext>
                </a:extLst>
              </p:cNvPr>
              <p:cNvGrpSpPr/>
              <p:nvPr/>
            </p:nvGrpSpPr>
            <p:grpSpPr>
              <a:xfrm>
                <a:off x="3776571" y="2138432"/>
                <a:ext cx="1985003" cy="2037682"/>
                <a:chOff x="1061290" y="2510606"/>
                <a:chExt cx="1985003" cy="203768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80EA255-CAD3-519A-2D64-68A5D59B0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4377" t="48725" r="4364" b="2131"/>
                <a:stretch/>
              </p:blipFill>
              <p:spPr>
                <a:xfrm>
                  <a:off x="1061290" y="3015803"/>
                  <a:ext cx="1985003" cy="1532485"/>
                </a:xfrm>
                <a:prstGeom prst="round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7DA495F-C58E-A75B-CE76-B2B905E7840A}"/>
                    </a:ext>
                  </a:extLst>
                </p:cNvPr>
                <p:cNvSpPr txBox="1"/>
                <p:nvPr/>
              </p:nvSpPr>
              <p:spPr>
                <a:xfrm>
                  <a:off x="1431723" y="2510606"/>
                  <a:ext cx="12441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2">
                          <a:lumMod val="50000"/>
                        </a:schemeClr>
                      </a:solidFill>
                      <a:latin typeface="온글잎 매일옥자체 Regular" panose="020B0600000101010101" charset="-127"/>
                      <a:ea typeface="온글잎 매일옥자체 Regular" panose="020B0600000101010101" charset="-127"/>
                    </a:rPr>
                    <a:t>회원 </a:t>
                  </a:r>
                </a:p>
              </p:txBody>
            </p:sp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E9C208-D164-BC0A-A99D-96AED4DDC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05" t="3329" r="3108" b="53092"/>
            <a:stretch/>
          </p:blipFill>
          <p:spPr>
            <a:xfrm>
              <a:off x="2041297" y="1946682"/>
              <a:ext cx="1980096" cy="1355725"/>
            </a:xfrm>
            <a:prstGeom prst="roundRect">
              <a:avLst>
                <a:gd name="adj" fmla="val 19384"/>
              </a:avLst>
            </a:prstGeom>
          </p:spPr>
        </p:pic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BF888EE4-E689-B9D0-F009-CDAEEEEDCCC8}"/>
                </a:ext>
              </a:extLst>
            </p:cNvPr>
            <p:cNvCxnSpPr>
              <a:cxnSpLocks/>
            </p:cNvCxnSpPr>
            <p:nvPr/>
          </p:nvCxnSpPr>
          <p:spPr>
            <a:xfrm>
              <a:off x="4071269" y="2657797"/>
              <a:ext cx="1116467" cy="2403703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8CD7CE9-876E-A6B9-71C2-BB1FB9B9E8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24829" y="2258782"/>
              <a:ext cx="1116468" cy="2411220"/>
            </a:xfrm>
            <a:prstGeom prst="bentConnector3">
              <a:avLst>
                <a:gd name="adj1" fmla="val 12047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754B4D-CBE3-4C99-B9D3-7D45A269C92D}"/>
              </a:ext>
            </a:extLst>
          </p:cNvPr>
          <p:cNvSpPr txBox="1"/>
          <p:nvPr/>
        </p:nvSpPr>
        <p:spPr>
          <a:xfrm>
            <a:off x="652078" y="533353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로그인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6A95987-D3AB-65CC-0C98-ABF108B32DF6}"/>
              </a:ext>
            </a:extLst>
          </p:cNvPr>
          <p:cNvSpPr/>
          <p:nvPr/>
        </p:nvSpPr>
        <p:spPr>
          <a:xfrm>
            <a:off x="6016980" y="3440993"/>
            <a:ext cx="1010848" cy="500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D12947-14DC-E35D-3A3E-8C4BC953DFA6}"/>
              </a:ext>
            </a:extLst>
          </p:cNvPr>
          <p:cNvGrpSpPr/>
          <p:nvPr/>
        </p:nvGrpSpPr>
        <p:grpSpPr>
          <a:xfrm>
            <a:off x="7910363" y="1415597"/>
            <a:ext cx="2552698" cy="4523290"/>
            <a:chOff x="7771321" y="1707252"/>
            <a:chExt cx="2552698" cy="45232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E8D1D0-3438-C803-1224-1B07FED4F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67" t="4230" r="4976" b="4247"/>
            <a:stretch/>
          </p:blipFill>
          <p:spPr>
            <a:xfrm>
              <a:off x="7860276" y="1707252"/>
              <a:ext cx="2435148" cy="1157002"/>
            </a:xfrm>
            <a:prstGeom prst="roundRect">
              <a:avLst>
                <a:gd name="adj" fmla="val 23898"/>
              </a:avLst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B0DB35-767B-7AA9-889B-B537610D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85" t="4325" r="4626" b="3774"/>
            <a:stretch/>
          </p:blipFill>
          <p:spPr>
            <a:xfrm>
              <a:off x="7771321" y="3196830"/>
              <a:ext cx="2552698" cy="3033712"/>
            </a:xfrm>
            <a:prstGeom prst="roundRect">
              <a:avLst>
                <a:gd name="adj" fmla="val 1079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57059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F6910-3550-69BF-C56C-7111C8AF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FD7896E-E594-B2AC-D54E-D6D9838E648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96801C-02CA-B2C0-1695-894F03D5E61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4BF25-712D-0679-D1E6-2BCBE75AAB1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98AD68-B657-6FFE-97F6-4C0AADAC83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E9AF25-8B03-B055-F45E-F47541A094D2}"/>
              </a:ext>
            </a:extLst>
          </p:cNvPr>
          <p:cNvGrpSpPr/>
          <p:nvPr/>
        </p:nvGrpSpPr>
        <p:grpSpPr>
          <a:xfrm>
            <a:off x="1318653" y="2521392"/>
            <a:ext cx="2315446" cy="2052812"/>
            <a:chOff x="1006151" y="1541636"/>
            <a:chExt cx="2014140" cy="17856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C8C17C-17A4-BEE3-D02E-20A64ED4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57" t="10755" r="5327" b="9061"/>
            <a:stretch/>
          </p:blipFill>
          <p:spPr>
            <a:xfrm>
              <a:off x="1006151" y="1541636"/>
              <a:ext cx="1476020" cy="1785683"/>
            </a:xfrm>
            <a:prstGeom prst="roundRect">
              <a:avLst>
                <a:gd name="adj" fmla="val 13020"/>
              </a:avLst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25154C2-D8B9-0EC9-A7E7-0A9D3F70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30" t="17636" r="6720" b="15938"/>
            <a:stretch/>
          </p:blipFill>
          <p:spPr>
            <a:xfrm>
              <a:off x="2482171" y="1558509"/>
              <a:ext cx="538120" cy="345398"/>
            </a:xfrm>
            <a:prstGeom prst="roundRect">
              <a:avLst>
                <a:gd name="adj" fmla="val 50000"/>
              </a:avLst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A4F9445-C229-7FA5-B16C-AB332FC9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6" t="2245" r="2498" b="3015"/>
          <a:stretch/>
        </p:blipFill>
        <p:spPr>
          <a:xfrm>
            <a:off x="4382968" y="2521393"/>
            <a:ext cx="3129172" cy="2627714"/>
          </a:xfrm>
          <a:prstGeom prst="roundRect">
            <a:avLst>
              <a:gd name="adj" fmla="val 6947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628C2-CB51-3097-9B18-B250785A0FE6}"/>
              </a:ext>
            </a:extLst>
          </p:cNvPr>
          <p:cNvSpPr txBox="1"/>
          <p:nvPr/>
        </p:nvSpPr>
        <p:spPr>
          <a:xfrm>
            <a:off x="121159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최소화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C4847-6BC0-3F74-2142-AE5B1140E020}"/>
              </a:ext>
            </a:extLst>
          </p:cNvPr>
          <p:cNvSpPr txBox="1"/>
          <p:nvPr/>
        </p:nvSpPr>
        <p:spPr>
          <a:xfrm>
            <a:off x="4626707" y="1926197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캘린더 선택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D85EA7-5162-3FCB-67E6-BAE295F10C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5" t="2536" r="-965" b="-2536"/>
          <a:stretch/>
        </p:blipFill>
        <p:spPr>
          <a:xfrm>
            <a:off x="8560962" y="2521392"/>
            <a:ext cx="2452679" cy="28041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27CC6E-E663-8239-60CB-ECD619DEABBE}"/>
              </a:ext>
            </a:extLst>
          </p:cNvPr>
          <p:cNvSpPr txBox="1"/>
          <p:nvPr/>
        </p:nvSpPr>
        <p:spPr>
          <a:xfrm>
            <a:off x="8408998" y="192619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저장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4D0E39-ABA2-25B2-7961-B1462C3DC54F}"/>
              </a:ext>
            </a:extLst>
          </p:cNvPr>
          <p:cNvSpPr/>
          <p:nvPr/>
        </p:nvSpPr>
        <p:spPr>
          <a:xfrm>
            <a:off x="3024187" y="2547933"/>
            <a:ext cx="600075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FC1140-EADE-17B1-81CB-99530F8DF0DC}"/>
              </a:ext>
            </a:extLst>
          </p:cNvPr>
          <p:cNvSpPr/>
          <p:nvPr/>
        </p:nvSpPr>
        <p:spPr>
          <a:xfrm>
            <a:off x="2556271" y="2544433"/>
            <a:ext cx="426513" cy="38331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B3102B-272B-F6C4-223C-FA566D860B93}"/>
              </a:ext>
            </a:extLst>
          </p:cNvPr>
          <p:cNvSpPr/>
          <p:nvPr/>
        </p:nvSpPr>
        <p:spPr>
          <a:xfrm>
            <a:off x="5947554" y="2874958"/>
            <a:ext cx="1094596" cy="386668"/>
          </a:xfrm>
          <a:prstGeom prst="roundRect">
            <a:avLst>
              <a:gd name="adj" fmla="val 49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6FFD265-5347-6204-9B9E-3F249CE81E3C}"/>
              </a:ext>
            </a:extLst>
          </p:cNvPr>
          <p:cNvSpPr/>
          <p:nvPr/>
        </p:nvSpPr>
        <p:spPr>
          <a:xfrm>
            <a:off x="4384277" y="2540789"/>
            <a:ext cx="1492648" cy="1412086"/>
          </a:xfrm>
          <a:prstGeom prst="roundRect">
            <a:avLst>
              <a:gd name="adj" fmla="val 124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A58EA41-6888-8F6A-9BA9-45E87490D684}"/>
              </a:ext>
            </a:extLst>
          </p:cNvPr>
          <p:cNvSpPr/>
          <p:nvPr/>
        </p:nvSpPr>
        <p:spPr>
          <a:xfrm>
            <a:off x="6031706" y="4819412"/>
            <a:ext cx="1328738" cy="253842"/>
          </a:xfrm>
          <a:prstGeom prst="roundRect">
            <a:avLst>
              <a:gd name="adj" fmla="val 497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85763BB-8AA4-6240-DBC2-866046FEEB03}"/>
              </a:ext>
            </a:extLst>
          </p:cNvPr>
          <p:cNvCxnSpPr>
            <a:stCxn id="28" idx="3"/>
            <a:endCxn id="20" idx="1"/>
          </p:cNvCxnSpPr>
          <p:nvPr/>
        </p:nvCxnSpPr>
        <p:spPr>
          <a:xfrm flipV="1">
            <a:off x="7360444" y="3923457"/>
            <a:ext cx="1200518" cy="1022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1/2 액자 30">
            <a:extLst>
              <a:ext uri="{FF2B5EF4-FFF2-40B4-BE49-F238E27FC236}">
                <a16:creationId xmlns:a16="http://schemas.microsoft.com/office/drawing/2014/main" id="{B622C22B-4F83-B2E5-CE9B-08EC665E49BE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E0AF33-E490-1C31-5DAB-4ECF1C7E987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5213D41-980E-9261-5BB6-116F5AC85B1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35BFE9-CD7D-8130-B7F8-8750384A5A8C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플래너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30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C45E-A476-BC01-208D-41F0B2BF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0B30E17-2020-8D0E-B90D-5B2A12E1160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2FF6BF9-D959-2D1D-3838-AF0BBBE3E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468D7A-A178-65D1-320C-BD57ABA8756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6B9B26-277A-4276-C3E8-DEEDBAED646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3C17FEA-57D5-8B02-3B4D-5EF922C2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49" t="24786" r="19854" b="44892"/>
          <a:stretch/>
        </p:blipFill>
        <p:spPr>
          <a:xfrm>
            <a:off x="1196692" y="2249357"/>
            <a:ext cx="3497680" cy="235928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C3B71F4-9A15-F846-8946-78162AAA15BF}"/>
              </a:ext>
            </a:extLst>
          </p:cNvPr>
          <p:cNvGrpSpPr/>
          <p:nvPr/>
        </p:nvGrpSpPr>
        <p:grpSpPr>
          <a:xfrm>
            <a:off x="6401773" y="617882"/>
            <a:ext cx="4775804" cy="5726302"/>
            <a:chOff x="5076324" y="485687"/>
            <a:chExt cx="5314584" cy="637231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908CC9D-BE48-A29D-AA3C-06F3F14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5818"/>
            <a:stretch/>
          </p:blipFill>
          <p:spPr>
            <a:xfrm>
              <a:off x="5081846" y="485687"/>
              <a:ext cx="5309062" cy="437925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9A3A571-FE08-2703-8E70-B6330004D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7894"/>
            <a:stretch/>
          </p:blipFill>
          <p:spPr>
            <a:xfrm>
              <a:off x="5076324" y="3178210"/>
              <a:ext cx="5314584" cy="3679790"/>
            </a:xfrm>
            <a:prstGeom prst="rect">
              <a:avLst/>
            </a:prstGeom>
          </p:spPr>
        </p:pic>
      </p:grpSp>
      <p:sp>
        <p:nvSpPr>
          <p:cNvPr id="32" name="1/2 액자 31">
            <a:extLst>
              <a:ext uri="{FF2B5EF4-FFF2-40B4-BE49-F238E27FC236}">
                <a16:creationId xmlns:a16="http://schemas.microsoft.com/office/drawing/2014/main" id="{666B7BE7-3522-B954-440B-FEC4E86E1898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6F7D21-BC42-EBCA-0F2F-C60A8618213F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E9B0F39-24F2-56BA-BF4C-1317B98903B7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5A9F24-93EC-C665-572E-BF1C90A48970}"/>
              </a:ext>
            </a:extLst>
          </p:cNvPr>
          <p:cNvSpPr txBox="1"/>
          <p:nvPr/>
        </p:nvSpPr>
        <p:spPr>
          <a:xfrm>
            <a:off x="652078" y="522269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날씨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CD89FE-4BB7-6A04-396D-0D37755D2793}"/>
              </a:ext>
            </a:extLst>
          </p:cNvPr>
          <p:cNvGrpSpPr/>
          <p:nvPr/>
        </p:nvGrpSpPr>
        <p:grpSpPr>
          <a:xfrm>
            <a:off x="1662601" y="4754073"/>
            <a:ext cx="2565862" cy="1114091"/>
            <a:chOff x="1662601" y="4754073"/>
            <a:chExt cx="2565862" cy="11140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A31E25-0D91-E0FE-3CBD-38B11A8A209C}"/>
                </a:ext>
              </a:extLst>
            </p:cNvPr>
            <p:cNvCxnSpPr>
              <a:cxnSpLocks/>
            </p:cNvCxnSpPr>
            <p:nvPr/>
          </p:nvCxnSpPr>
          <p:spPr>
            <a:xfrm>
              <a:off x="1856565" y="4754073"/>
              <a:ext cx="21779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3F30FE-F1FE-03E9-FB97-03E5F589A95F}"/>
                </a:ext>
              </a:extLst>
            </p:cNvPr>
            <p:cNvSpPr txBox="1"/>
            <p:nvPr/>
          </p:nvSpPr>
          <p:spPr>
            <a:xfrm>
              <a:off x="1662601" y="5160278"/>
              <a:ext cx="25658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실시간 주 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5</a:t>
              </a:r>
              <a:r>
                <a:rPr lang="ko-KR" altLang="en-US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일 날씨</a:t>
              </a:r>
              <a:r>
                <a:rPr lang="en-US" altLang="ko-KR" sz="20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(API)</a:t>
              </a:r>
              <a:endPara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13D5998-BB8B-38FD-96DF-0774880B13DF}"/>
                </a:ext>
              </a:extLst>
            </p:cNvPr>
            <p:cNvCxnSpPr>
              <a:cxnSpLocks/>
            </p:cNvCxnSpPr>
            <p:nvPr/>
          </p:nvCxnSpPr>
          <p:spPr>
            <a:xfrm>
              <a:off x="2927192" y="4754073"/>
              <a:ext cx="0" cy="4174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057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A030-7094-C056-FEF1-C006ABA8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A165151-0168-9005-57F8-AE4EB56C20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8E35147-FFAB-6A96-A9AE-3623140F738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37CFBD-B72D-7B2D-80C2-43CE3E277CC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0A280-53A1-95EA-BBE8-76065A388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8B112E-24DE-518E-214A-2F767558C8B5}"/>
              </a:ext>
            </a:extLst>
          </p:cNvPr>
          <p:cNvGrpSpPr/>
          <p:nvPr/>
        </p:nvGrpSpPr>
        <p:grpSpPr>
          <a:xfrm>
            <a:off x="2985311" y="446621"/>
            <a:ext cx="3481994" cy="6053428"/>
            <a:chOff x="3238499" y="381166"/>
            <a:chExt cx="4438649" cy="77165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08DA64-D9A2-6B07-F6BF-42BB425A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32" r="1667"/>
            <a:stretch/>
          </p:blipFill>
          <p:spPr>
            <a:xfrm>
              <a:off x="3238499" y="381166"/>
              <a:ext cx="4438649" cy="349249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1938AA-F70D-51B7-938E-0A86F9CE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499" y="3777770"/>
              <a:ext cx="4438649" cy="431996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14F881B-45CB-A24E-8579-7F44AF97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82" y="900701"/>
            <a:ext cx="3685983" cy="482393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CA24B65-7E7E-D996-CFF2-592F4FAAC05C}"/>
              </a:ext>
            </a:extLst>
          </p:cNvPr>
          <p:cNvCxnSpPr>
            <a:cxnSpLocks/>
          </p:cNvCxnSpPr>
          <p:nvPr/>
        </p:nvCxnSpPr>
        <p:spPr>
          <a:xfrm>
            <a:off x="5054142" y="1302327"/>
            <a:ext cx="2371898" cy="1866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/2 액자 13">
            <a:extLst>
              <a:ext uri="{FF2B5EF4-FFF2-40B4-BE49-F238E27FC236}">
                <a16:creationId xmlns:a16="http://schemas.microsoft.com/office/drawing/2014/main" id="{DA65594C-013E-0682-D3EB-AF2AFB424FCB}"/>
              </a:ext>
            </a:extLst>
          </p:cNvPr>
          <p:cNvSpPr/>
          <p:nvPr/>
        </p:nvSpPr>
        <p:spPr>
          <a:xfrm flipH="1" flipV="1">
            <a:off x="2253854" y="85945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4121606-6245-898B-ED12-B48BFA96D789}"/>
              </a:ext>
            </a:extLst>
          </p:cNvPr>
          <p:cNvCxnSpPr>
            <a:cxnSpLocks/>
          </p:cNvCxnSpPr>
          <p:nvPr/>
        </p:nvCxnSpPr>
        <p:spPr>
          <a:xfrm flipH="1">
            <a:off x="512619" y="1217705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EB948C-98EC-632F-D5F8-822F184ED37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3503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F404C0-56C7-18D6-5FD4-C7F7091ABAB1}"/>
              </a:ext>
            </a:extLst>
          </p:cNvPr>
          <p:cNvSpPr txBox="1"/>
          <p:nvPr/>
        </p:nvSpPr>
        <p:spPr>
          <a:xfrm>
            <a:off x="652078" y="527811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후기 </a:t>
            </a:r>
          </a:p>
        </p:txBody>
      </p:sp>
    </p:spTree>
    <p:extLst>
      <p:ext uri="{BB962C8B-B14F-4D97-AF65-F5344CB8AC3E}">
        <p14:creationId xmlns:p14="http://schemas.microsoft.com/office/powerpoint/2010/main" val="13481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3E6C-5500-E498-ED1E-635B6CAB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0AEE93E-0F9F-0B3F-D7C5-87C2B47BDAE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B19F19C-264D-9992-CE58-E453ADFA1FE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B5C737-01F7-D570-A074-93755C3AFA6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F175C5-C016-F4F4-4A46-62C93FDD50C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037778-6567-2870-424C-F2022A8DB4A9}"/>
              </a:ext>
            </a:extLst>
          </p:cNvPr>
          <p:cNvGrpSpPr/>
          <p:nvPr/>
        </p:nvGrpSpPr>
        <p:grpSpPr>
          <a:xfrm>
            <a:off x="6064237" y="1801610"/>
            <a:ext cx="5398940" cy="3960000"/>
            <a:chOff x="5213666" y="1323022"/>
            <a:chExt cx="6282002" cy="4607705"/>
          </a:xfrm>
        </p:grpSpPr>
        <p:pic>
          <p:nvPicPr>
            <p:cNvPr id="6" name="bandicam 2024-06-28 11-06-20-077">
              <a:hlinkClick r:id="" action="ppaction://media"/>
              <a:extLst>
                <a:ext uri="{FF2B5EF4-FFF2-40B4-BE49-F238E27FC236}">
                  <a16:creationId xmlns:a16="http://schemas.microsoft.com/office/drawing/2014/main" id="{5D327084-C331-B274-19AA-0A4B8FEEE048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400"/>
                  </p14:media>
                </p:ext>
              </p:extLst>
            </p:nvPr>
          </p:nvPicPr>
          <p:blipFill rotWithShape="1">
            <a:blip r:embed="rId4"/>
            <a:srcRect t="4103"/>
            <a:stretch>
              <a:fillRect/>
            </a:stretch>
          </p:blipFill>
          <p:spPr>
            <a:xfrm>
              <a:off x="7525385" y="1325403"/>
              <a:ext cx="3970283" cy="460056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5ED49-8D41-441B-8F6D-D94F23811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47" t="1827" r="12814" b="2031"/>
            <a:stretch/>
          </p:blipFill>
          <p:spPr>
            <a:xfrm>
              <a:off x="5213667" y="1323023"/>
              <a:ext cx="2311718" cy="460770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A32196-3105-41B5-51E4-2DC5220B9FDE}"/>
                </a:ext>
              </a:extLst>
            </p:cNvPr>
            <p:cNvSpPr/>
            <p:nvPr/>
          </p:nvSpPr>
          <p:spPr>
            <a:xfrm>
              <a:off x="5213666" y="1323022"/>
              <a:ext cx="6282001" cy="4602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41E158B-A281-DD7B-6B79-E98A9686E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22" r="41748"/>
          <a:stretch/>
        </p:blipFill>
        <p:spPr>
          <a:xfrm>
            <a:off x="932697" y="1801610"/>
            <a:ext cx="4717274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25C39-C7B2-3EBA-3DCA-F7331CDF85E7}"/>
              </a:ext>
            </a:extLst>
          </p:cNvPr>
          <p:cNvSpPr txBox="1"/>
          <p:nvPr/>
        </p:nvSpPr>
        <p:spPr>
          <a:xfrm>
            <a:off x="2052231" y="1255356"/>
            <a:ext cx="248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관리자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4D36F-A41F-D6F8-97D2-39ED402F1576}"/>
              </a:ext>
            </a:extLst>
          </p:cNvPr>
          <p:cNvSpPr txBox="1"/>
          <p:nvPr/>
        </p:nvSpPr>
        <p:spPr>
          <a:xfrm>
            <a:off x="7002671" y="1240712"/>
            <a:ext cx="39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데이터 베이스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- firebase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1418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B77AD-5C28-A949-8DEE-A4CD8ADF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C6A1E81A-F39B-F650-3B58-665C8FCFAF1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C09E029-D23B-0E90-B283-42DF1BFE369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130B0D-803B-5ED5-FBAE-147A4438E18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AA0A7F-8739-F161-48EC-21290F87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C646F6E2-447D-D6DD-8E48-10C179AB46BC}"/>
              </a:ext>
            </a:extLst>
          </p:cNvPr>
          <p:cNvSpPr/>
          <p:nvPr/>
        </p:nvSpPr>
        <p:spPr>
          <a:xfrm flipH="1" flipV="1">
            <a:off x="3200004" y="1081704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90D907-DCF2-19E8-96CF-512D7816F322}"/>
              </a:ext>
            </a:extLst>
          </p:cNvPr>
          <p:cNvCxnSpPr>
            <a:cxnSpLocks/>
          </p:cNvCxnSpPr>
          <p:nvPr/>
        </p:nvCxnSpPr>
        <p:spPr>
          <a:xfrm flipH="1">
            <a:off x="512619" y="1439955"/>
            <a:ext cx="250767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B2D935-1C50-ABF6-1B9C-8A9DDCCBFE93}"/>
              </a:ext>
            </a:extLst>
          </p:cNvPr>
          <p:cNvCxnSpPr>
            <a:cxnSpLocks/>
          </p:cNvCxnSpPr>
          <p:nvPr/>
        </p:nvCxnSpPr>
        <p:spPr>
          <a:xfrm>
            <a:off x="3559298" y="381166"/>
            <a:ext cx="0" cy="56094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F852CD83-5425-B9C4-A9F6-6E532CC0B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8" y="553824"/>
            <a:ext cx="2783018" cy="73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7B5DA-4487-B9C9-AFFD-560639F788FC}"/>
              </a:ext>
            </a:extLst>
          </p:cNvPr>
          <p:cNvSpPr txBox="1"/>
          <p:nvPr/>
        </p:nvSpPr>
        <p:spPr>
          <a:xfrm>
            <a:off x="392330" y="1496758"/>
            <a:ext cx="11118025" cy="225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 겪는 웹 개발 팀 프로젝트 경험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개발 시간과 설계에 대한 중요성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설계 및 구현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Noto Sans KR" panose="020B0500000000000000" pitchFamily="34" charset="-127"/>
              <a:buChar char="－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커뮤니티케이션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협업 향상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95627-F46F-2A93-52E8-3425D9D8394B}"/>
              </a:ext>
            </a:extLst>
          </p:cNvPr>
          <p:cNvSpPr txBox="1"/>
          <p:nvPr/>
        </p:nvSpPr>
        <p:spPr>
          <a:xfrm>
            <a:off x="575210" y="3846716"/>
            <a:ext cx="11118025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-&gt;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처음으로 겪는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프론트엔드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프로젝트는 설계에서 완성까지의 한달이라는 짧은 시간동안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CSS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와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Javascript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의 능력을 향상 시킬 수 있었습니다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.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1404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A1DC-BE49-859C-EE22-377D0EF0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7065F10-23F4-81D0-8EC7-7C2D2C9CE4D4}"/>
              </a:ext>
            </a:extLst>
          </p:cNvPr>
          <p:cNvSpPr/>
          <p:nvPr/>
        </p:nvSpPr>
        <p:spPr>
          <a:xfrm>
            <a:off x="4372418" y="5348923"/>
            <a:ext cx="1080000" cy="108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BFE0D0-CD47-6060-CC0C-BDB8077D68B2}"/>
              </a:ext>
            </a:extLst>
          </p:cNvPr>
          <p:cNvSpPr/>
          <p:nvPr/>
        </p:nvSpPr>
        <p:spPr>
          <a:xfrm>
            <a:off x="10475377" y="5169973"/>
            <a:ext cx="1437900" cy="14379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4089261-2796-EFDC-E5B3-8F81289C1E57}"/>
              </a:ext>
            </a:extLst>
          </p:cNvPr>
          <p:cNvSpPr/>
          <p:nvPr/>
        </p:nvSpPr>
        <p:spPr>
          <a:xfrm>
            <a:off x="8228848" y="5348923"/>
            <a:ext cx="2164746" cy="108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D59A415-F2EC-3284-FD9A-6B2D2979625D}"/>
              </a:ext>
            </a:extLst>
          </p:cNvPr>
          <p:cNvSpPr/>
          <p:nvPr/>
        </p:nvSpPr>
        <p:spPr>
          <a:xfrm>
            <a:off x="3221720" y="5348923"/>
            <a:ext cx="1080000" cy="10800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007A102-27DA-356B-CF97-50BED7C6DD48}"/>
              </a:ext>
            </a:extLst>
          </p:cNvPr>
          <p:cNvSpPr/>
          <p:nvPr/>
        </p:nvSpPr>
        <p:spPr>
          <a:xfrm>
            <a:off x="2059938" y="5348923"/>
            <a:ext cx="1080000" cy="1080000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818278E-C1D2-EC15-BDE6-66F3E262F239}"/>
              </a:ext>
            </a:extLst>
          </p:cNvPr>
          <p:cNvSpPr/>
          <p:nvPr/>
        </p:nvSpPr>
        <p:spPr>
          <a:xfrm>
            <a:off x="3641320" y="3566776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388779B-7D12-69B9-3971-56FDCE15C839}"/>
              </a:ext>
            </a:extLst>
          </p:cNvPr>
          <p:cNvSpPr/>
          <p:nvPr/>
        </p:nvSpPr>
        <p:spPr>
          <a:xfrm>
            <a:off x="2244424" y="3566776"/>
            <a:ext cx="1080000" cy="1080000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C5775E7-EE02-62C3-E531-F959ED64D459}"/>
              </a:ext>
            </a:extLst>
          </p:cNvPr>
          <p:cNvSpPr/>
          <p:nvPr/>
        </p:nvSpPr>
        <p:spPr>
          <a:xfrm>
            <a:off x="4889614" y="3573754"/>
            <a:ext cx="1080000" cy="1080000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56567A5-FD2F-F042-33CA-FA998579B9B7}"/>
              </a:ext>
            </a:extLst>
          </p:cNvPr>
          <p:cNvSpPr/>
          <p:nvPr/>
        </p:nvSpPr>
        <p:spPr>
          <a:xfrm>
            <a:off x="5545284" y="5348923"/>
            <a:ext cx="1080000" cy="1080000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4C1B230C-F8F1-D93F-FD93-53DD7280B96E}"/>
              </a:ext>
            </a:extLst>
          </p:cNvPr>
          <p:cNvSpPr/>
          <p:nvPr/>
        </p:nvSpPr>
        <p:spPr>
          <a:xfrm>
            <a:off x="1972754" y="3479740"/>
            <a:ext cx="468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D59D7C24-111F-47EE-1B93-C5E1B70FEE4C}"/>
              </a:ext>
            </a:extLst>
          </p:cNvPr>
          <p:cNvSpPr/>
          <p:nvPr/>
        </p:nvSpPr>
        <p:spPr>
          <a:xfrm flipH="1" flipV="1">
            <a:off x="11532461" y="6334909"/>
            <a:ext cx="48142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C64E4-6EB0-2282-C46E-89924204B741}"/>
              </a:ext>
            </a:extLst>
          </p:cNvPr>
          <p:cNvSpPr txBox="1"/>
          <p:nvPr/>
        </p:nvSpPr>
        <p:spPr>
          <a:xfrm>
            <a:off x="761520" y="677433"/>
            <a:ext cx="204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스택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pic>
        <p:nvPicPr>
          <p:cNvPr id="8" name="그림 7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3A01179-5936-655C-A6CE-CA92F046D1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66" y="5348923"/>
            <a:ext cx="144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2AD377D4-6B31-D439-975F-30E44A2E3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33" y="357375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08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53EC-E70D-CF91-B26F-D3CF4477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DD5216E3-D115-935E-2697-FA885C61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05" y="905357"/>
            <a:ext cx="2828789" cy="28287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D59BBF-C3C8-10CC-FAF2-C936F7490F6C}"/>
              </a:ext>
            </a:extLst>
          </p:cNvPr>
          <p:cNvSpPr txBox="1"/>
          <p:nvPr/>
        </p:nvSpPr>
        <p:spPr>
          <a:xfrm>
            <a:off x="3145712" y="4249634"/>
            <a:ext cx="59005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리액트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프로젝트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스마트 팜 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err="1">
                <a:solidFill>
                  <a:schemeClr val="bg2">
                    <a:lumMod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FarmCore</a:t>
            </a:r>
            <a:endParaRPr lang="en-US" altLang="ko-KR" sz="3200" dirty="0">
              <a:solidFill>
                <a:schemeClr val="bg2">
                  <a:lumMod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51411-AB6B-F06A-2633-4F851B88EF42}"/>
              </a:ext>
            </a:extLst>
          </p:cNvPr>
          <p:cNvGrpSpPr/>
          <p:nvPr/>
        </p:nvGrpSpPr>
        <p:grpSpPr>
          <a:xfrm>
            <a:off x="7330437" y="6201295"/>
            <a:ext cx="4695307" cy="542728"/>
            <a:chOff x="2593338" y="5653723"/>
            <a:chExt cx="9381406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770E82F8-0F20-34E7-4071-FB5907AD7F73}"/>
                </a:ext>
              </a:extLst>
            </p:cNvPr>
            <p:cNvSpPr/>
            <p:nvPr/>
          </p:nvSpPr>
          <p:spPr>
            <a:xfrm>
              <a:off x="4790308" y="56537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BB83A44-6BB2-524F-0998-6B0F422EA073}"/>
                </a:ext>
              </a:extLst>
            </p:cNvPr>
            <p:cNvSpPr/>
            <p:nvPr/>
          </p:nvSpPr>
          <p:spPr>
            <a:xfrm>
              <a:off x="9809998" y="56537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D4F6DB9A-A514-45AB-5BBD-EBEE8DD82C26}"/>
                </a:ext>
              </a:extLst>
            </p:cNvPr>
            <p:cNvSpPr/>
            <p:nvPr/>
          </p:nvSpPr>
          <p:spPr>
            <a:xfrm>
              <a:off x="3669676" y="56537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6FB8F2B3-712D-BC8D-E269-037D661181D4}"/>
                </a:ext>
              </a:extLst>
            </p:cNvPr>
            <p:cNvSpPr/>
            <p:nvPr/>
          </p:nvSpPr>
          <p:spPr>
            <a:xfrm>
              <a:off x="2593338" y="56537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9EDDD3D7-7256-234E-E7A5-75683279C152}"/>
                </a:ext>
              </a:extLst>
            </p:cNvPr>
            <p:cNvSpPr/>
            <p:nvPr/>
          </p:nvSpPr>
          <p:spPr>
            <a:xfrm>
              <a:off x="8667223" y="56537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5A3B4EDB-8514-E9CF-7D74-B5744914E59C}"/>
                </a:ext>
              </a:extLst>
            </p:cNvPr>
            <p:cNvSpPr/>
            <p:nvPr/>
          </p:nvSpPr>
          <p:spPr>
            <a:xfrm>
              <a:off x="6021669" y="5653723"/>
              <a:ext cx="1080000" cy="1080000"/>
            </a:xfrm>
            <a:prstGeom prst="round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AADD08D0-C916-4558-B47B-D830D7AC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884" y="5653723"/>
              <a:ext cx="1440001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57BA77-2D74-B9C5-A0ED-A6E1A1FD62F9}"/>
              </a:ext>
            </a:extLst>
          </p:cNvPr>
          <p:cNvSpPr txBox="1"/>
          <p:nvPr/>
        </p:nvSpPr>
        <p:spPr>
          <a:xfrm>
            <a:off x="282630" y="5653191"/>
            <a:ext cx="4678545" cy="955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개발인원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5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명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24-08-19 ~ 24-10-04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79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D95B5-9B68-3712-0246-817F4461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2C26A52-D317-31EE-E3F6-3B12E0100EA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8CC718C-535A-0AA5-BC95-C2D2754B561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677BF6-6139-115E-DB77-0AB27D6FFC3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88B685-422B-F69D-6AFD-CF0987CE29B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75DA82F9-B679-D08D-FB5D-177108EE477A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64C201-02CB-53A3-37AE-4EFDD397B59B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739C19-E6D3-3EA1-4A3D-BBE80873826E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285A78-120D-BCFA-07FC-43354358F42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가이드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8362E-B2B2-C073-CF71-8B0918ACA542}"/>
              </a:ext>
            </a:extLst>
          </p:cNvPr>
          <p:cNvSpPr txBox="1"/>
          <p:nvPr/>
        </p:nvSpPr>
        <p:spPr>
          <a:xfrm>
            <a:off x="345318" y="1255885"/>
            <a:ext cx="185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F2E65-BBDE-BC52-B776-44F115922A29}"/>
              </a:ext>
            </a:extLst>
          </p:cNvPr>
          <p:cNvSpPr txBox="1"/>
          <p:nvPr/>
        </p:nvSpPr>
        <p:spPr>
          <a:xfrm>
            <a:off x="7123946" y="1709023"/>
            <a:ext cx="3333463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FarmCore</a:t>
            </a:r>
            <a:endParaRPr lang="en-US" altLang="ko-KR" sz="2400" b="1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농축산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</a:t>
            </a:r>
            <a:r>
              <a:rPr lang="ko-KR" altLang="en-US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어플리케이션</a:t>
            </a:r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9" name="그림 8">
            <a:hlinkClick r:id="rId2"/>
            <a:extLst>
              <a:ext uri="{FF2B5EF4-FFF2-40B4-BE49-F238E27FC236}">
                <a16:creationId xmlns:a16="http://schemas.microsoft.com/office/drawing/2014/main" id="{639D680B-74EF-A359-7BC0-70FFDFE4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58" y="1017100"/>
            <a:ext cx="2530035" cy="2530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A312C1-02B8-5887-FCF8-2A8275FC47DB}"/>
              </a:ext>
            </a:extLst>
          </p:cNvPr>
          <p:cNvSpPr txBox="1"/>
          <p:nvPr/>
        </p:nvSpPr>
        <p:spPr>
          <a:xfrm>
            <a:off x="345318" y="3629430"/>
            <a:ext cx="313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Font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0811B4F-F0DC-94BF-789C-4E053B88464C}"/>
              </a:ext>
            </a:extLst>
          </p:cNvPr>
          <p:cNvGrpSpPr/>
          <p:nvPr/>
        </p:nvGrpSpPr>
        <p:grpSpPr>
          <a:xfrm>
            <a:off x="7123947" y="3790600"/>
            <a:ext cx="4197988" cy="1610481"/>
            <a:chOff x="7603102" y="4460008"/>
            <a:chExt cx="3167935" cy="16104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4F8F55-490D-499D-DFB9-FF8F28A17961}"/>
                </a:ext>
              </a:extLst>
            </p:cNvPr>
            <p:cNvSpPr txBox="1"/>
            <p:nvPr/>
          </p:nvSpPr>
          <p:spPr>
            <a:xfrm>
              <a:off x="7603102" y="4460008"/>
              <a:ext cx="3167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Background : #</a:t>
              </a:r>
              <a:r>
                <a:rPr lang="en-US" altLang="ko-KR" sz="2400" dirty="0">
                  <a:solidFill>
                    <a:srgbClr val="E0F2F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E</a:t>
              </a:r>
              <a:r>
                <a:rPr lang="en-US" altLang="ko-KR" sz="2400" b="0" dirty="0">
                  <a:solidFill>
                    <a:srgbClr val="E0F2F1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0F2F1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042746-7AC5-C7F5-D1DA-6F91EDA141E5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Main : #</a:t>
              </a:r>
              <a:r>
                <a:rPr lang="en-US" altLang="ko-KR" sz="2400" dirty="0">
                  <a:solidFill>
                    <a:srgbClr val="B2DFDB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B</a:t>
              </a:r>
              <a:r>
                <a:rPr lang="en-US" altLang="ko-KR" sz="2400" b="0" dirty="0">
                  <a:solidFill>
                    <a:srgbClr val="B2DFDB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2DFDB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3CEDB6-199F-F0D1-B023-22D4F13435CA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4DB6BC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Point : #</a:t>
              </a:r>
              <a:r>
                <a:rPr lang="en-US" altLang="ko-KR" sz="2400" b="0" dirty="0">
                  <a:solidFill>
                    <a:srgbClr val="4DB6BC"/>
                  </a:solidFill>
                  <a:effectLst/>
                  <a:latin typeface="SB 어그로 Medium" panose="02020603020101020101" pitchFamily="18" charset="-127"/>
                  <a:ea typeface="SB 어그로 Medium" panose="02020603020101020101" pitchFamily="18" charset="-127"/>
                </a:rPr>
                <a:t>4DB6AC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F375EB8-51C8-DFC2-762F-E9242ADB8235}"/>
              </a:ext>
            </a:extLst>
          </p:cNvPr>
          <p:cNvSpPr txBox="1"/>
          <p:nvPr/>
        </p:nvSpPr>
        <p:spPr>
          <a:xfrm>
            <a:off x="3495258" y="3631724"/>
            <a:ext cx="3136539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Medium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SBAggroB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Ligth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Bold</a:t>
            </a:r>
          </a:p>
          <a:p>
            <a:pPr>
              <a:lnSpc>
                <a:spcPct val="20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en-US" altLang="ko-KR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PTBandocheB</a:t>
            </a:r>
            <a:r>
              <a:rPr lang="en-US" altLang="ko-K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 Regular</a:t>
            </a:r>
          </a:p>
        </p:txBody>
      </p:sp>
    </p:spTree>
    <p:extLst>
      <p:ext uri="{BB962C8B-B14F-4D97-AF65-F5344CB8AC3E}">
        <p14:creationId xmlns:p14="http://schemas.microsoft.com/office/powerpoint/2010/main" val="1474632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B0A2-2435-E295-87B3-5FD30FF0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BBB3367-41C8-618E-3C1E-2946B60923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DBAEECC-702F-4E96-596F-467F8068CC2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0E3EA56-B14E-2BEB-F3D1-C6F332AC77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4BCD4E-C48A-454D-63AD-25348AB1140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C1EEF1F4-9920-AB3B-DFD3-620A21717633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E2C444-CE45-D88C-C7F5-4F8C58F4F76C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80E310B-1538-74A1-CE65-20F84814C754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AD774E-710E-685C-826E-CBFE85AE5083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배경 </a:t>
            </a: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CF6025A0-C23B-F886-8388-FCD5232316E3}"/>
              </a:ext>
            </a:extLst>
          </p:cNvPr>
          <p:cNvSpPr txBox="1"/>
          <p:nvPr/>
        </p:nvSpPr>
        <p:spPr>
          <a:xfrm>
            <a:off x="870065" y="2151759"/>
            <a:ext cx="7525790" cy="2554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스마트팜은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정보통신기술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(ICT)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농업에 접목하여 생산성을 높이고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자원을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효율적으로 관리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하는 방식입니다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</a:p>
          <a:p>
            <a:pPr marL="342900" indent="-342900">
              <a:lnSpc>
                <a:spcPts val="5159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모든 과정을 </a:t>
            </a:r>
            <a:r>
              <a:rPr lang="ko-KR" altLang="en-US" sz="2000" b="1" dirty="0">
                <a:solidFill>
                  <a:srgbClr val="FF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자동화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하고 데이터화함으로써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실시간으로 상황을 모니터링하고 최적화된 관리가 가능하도록 합니다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dirty="0">
              <a:solidFill>
                <a:srgbClr val="283E44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657A8C7C-B9F7-8D52-2E99-38EE12AC139F}"/>
              </a:ext>
            </a:extLst>
          </p:cNvPr>
          <p:cNvSpPr/>
          <p:nvPr/>
        </p:nvSpPr>
        <p:spPr>
          <a:xfrm>
            <a:off x="9076619" y="2198749"/>
            <a:ext cx="2011824" cy="2460502"/>
          </a:xfrm>
          <a:custGeom>
            <a:avLst/>
            <a:gdLst/>
            <a:ahLst/>
            <a:cxnLst/>
            <a:rect l="l" t="t" r="r" b="b"/>
            <a:pathLst>
              <a:path w="2530435" h="3335005">
                <a:moveTo>
                  <a:pt x="0" y="0"/>
                </a:moveTo>
                <a:lnTo>
                  <a:pt x="2530435" y="0"/>
                </a:lnTo>
                <a:lnTo>
                  <a:pt x="2530435" y="3335006"/>
                </a:lnTo>
                <a:lnTo>
                  <a:pt x="0" y="3335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78548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8EEC1-36FF-1F3A-3391-DA520644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678DF36-EE10-AA37-F9C0-E5C7034C8C1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F61677-D52E-5382-AACF-BE339A4EB0C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964CE8-4028-C7B2-BBD1-856D8B89822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7AB49E-5598-1186-104D-3EFED594BB29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28347F83-7096-E117-1259-EA596154B01B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F083DB-6297-EB86-E0C2-9DD2ED36628A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3C1333-5F94-1874-2D2B-1A7ED4FF07EB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8E1CD2-FC34-52B2-E6AE-9891963DEF66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목적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EFF62772-C995-404E-7D0B-16CAD07EEC9F}"/>
              </a:ext>
            </a:extLst>
          </p:cNvPr>
          <p:cNvSpPr txBox="1"/>
          <p:nvPr/>
        </p:nvSpPr>
        <p:spPr>
          <a:xfrm>
            <a:off x="996644" y="1499366"/>
            <a:ext cx="9611748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스마트팜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기술을 축산업에 적용한 형태로 효율적으로 관리가 가능하다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이를 통해 사육 과정의 자동화와 데이터 기반 관리가 가능해진다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 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6E1ED3-419C-EBED-7B29-567FC49BDC4E}"/>
              </a:ext>
            </a:extLst>
          </p:cNvPr>
          <p:cNvGrpSpPr/>
          <p:nvPr/>
        </p:nvGrpSpPr>
        <p:grpSpPr>
          <a:xfrm>
            <a:off x="828176" y="4116886"/>
            <a:ext cx="2245026" cy="2245024"/>
            <a:chOff x="828176" y="4188931"/>
            <a:chExt cx="2245026" cy="224502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F0CD8B06-5E48-3935-A32B-10E12FDF87B3}"/>
                </a:ext>
              </a:extLst>
            </p:cNvPr>
            <p:cNvSpPr/>
            <p:nvPr/>
          </p:nvSpPr>
          <p:spPr>
            <a:xfrm>
              <a:off x="828176" y="4188931"/>
              <a:ext cx="2245026" cy="22450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2FA21371-432D-AE58-E849-1E51FFF8181B}"/>
                </a:ext>
              </a:extLst>
            </p:cNvPr>
            <p:cNvSpPr txBox="1"/>
            <p:nvPr/>
          </p:nvSpPr>
          <p:spPr>
            <a:xfrm>
              <a:off x="1331151" y="4749110"/>
              <a:ext cx="1239076" cy="112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가축의 </a:t>
              </a:r>
              <a:b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</a:b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건강 상태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1EEEF6-870D-B9E1-350F-9B87B43111AA}"/>
              </a:ext>
            </a:extLst>
          </p:cNvPr>
          <p:cNvGrpSpPr/>
          <p:nvPr/>
        </p:nvGrpSpPr>
        <p:grpSpPr>
          <a:xfrm>
            <a:off x="3635107" y="4116885"/>
            <a:ext cx="2245026" cy="2245024"/>
            <a:chOff x="5512589" y="4886429"/>
            <a:chExt cx="3383761" cy="338376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3B5B3EE-B698-7EF1-76B3-185936B493BE}"/>
                </a:ext>
              </a:extLst>
            </p:cNvPr>
            <p:cNvSpPr/>
            <p:nvPr/>
          </p:nvSpPr>
          <p:spPr>
            <a:xfrm>
              <a:off x="5512589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573BBE-B9F5-B16F-92D6-178419211E92}"/>
                </a:ext>
              </a:extLst>
            </p:cNvPr>
            <p:cNvSpPr txBox="1"/>
            <p:nvPr/>
          </p:nvSpPr>
          <p:spPr>
            <a:xfrm>
              <a:off x="6529039" y="5730745"/>
              <a:ext cx="1350860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생육 환경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2B09305-513F-69DB-16DA-2453532A33CD}"/>
              </a:ext>
            </a:extLst>
          </p:cNvPr>
          <p:cNvGrpSpPr/>
          <p:nvPr/>
        </p:nvGrpSpPr>
        <p:grpSpPr>
          <a:xfrm>
            <a:off x="6442038" y="4116885"/>
            <a:ext cx="2245026" cy="2245024"/>
            <a:chOff x="9388073" y="4886429"/>
            <a:chExt cx="3383761" cy="3383761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EB4C5925-0DF0-E687-26D3-ECD131D906B6}"/>
                </a:ext>
              </a:extLst>
            </p:cNvPr>
            <p:cNvSpPr/>
            <p:nvPr/>
          </p:nvSpPr>
          <p:spPr>
            <a:xfrm>
              <a:off x="9388073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36E5C7D2-99C9-53F7-FB08-EEB55AF3B5BD}"/>
                </a:ext>
              </a:extLst>
            </p:cNvPr>
            <p:cNvSpPr txBox="1"/>
            <p:nvPr/>
          </p:nvSpPr>
          <p:spPr>
            <a:xfrm>
              <a:off x="10281471" y="5730745"/>
              <a:ext cx="1596964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생산성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4572"/>
                </a:lnSpc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관리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408C05-B318-D42C-D388-B2A7CD1F84B7}"/>
              </a:ext>
            </a:extLst>
          </p:cNvPr>
          <p:cNvGrpSpPr/>
          <p:nvPr/>
        </p:nvGrpSpPr>
        <p:grpSpPr>
          <a:xfrm>
            <a:off x="9248970" y="4116885"/>
            <a:ext cx="2245026" cy="2245024"/>
            <a:chOff x="13267134" y="4886429"/>
            <a:chExt cx="3383761" cy="3383761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992346F-906E-EBBA-FACF-A8F3D7A1641E}"/>
                </a:ext>
              </a:extLst>
            </p:cNvPr>
            <p:cNvSpPr/>
            <p:nvPr/>
          </p:nvSpPr>
          <p:spPr>
            <a:xfrm>
              <a:off x="13267134" y="4886429"/>
              <a:ext cx="3383761" cy="33837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2F1"/>
            </a:solidFill>
          </p:spPr>
          <p:txBody>
            <a:bodyPr/>
            <a:lstStyle/>
            <a:p>
              <a:endParaRPr lang="ko-KR" altLang="en-US" sz="120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endParaRPr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75834618-D752-D9D2-0DE7-7E8DD363F950}"/>
                </a:ext>
              </a:extLst>
            </p:cNvPr>
            <p:cNvSpPr txBox="1"/>
            <p:nvPr/>
          </p:nvSpPr>
          <p:spPr>
            <a:xfrm>
              <a:off x="14187592" y="5730745"/>
              <a:ext cx="1542845" cy="169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72"/>
                </a:lnSpc>
              </a:pP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자동화</a:t>
              </a:r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 </a:t>
              </a:r>
              <a:r>
                <a:rPr lang="en-US" sz="2400" dirty="0" err="1">
                  <a:solidFill>
                    <a:schemeClr val="bg1">
                      <a:lumMod val="50000"/>
                    </a:schemeClr>
                  </a:solidFill>
                  <a:latin typeface="SB 어그로 Light" panose="02020603020101020101" pitchFamily="18" charset="-127"/>
                  <a:ea typeface="SB 어그로 Light" panose="02020603020101020101" pitchFamily="18" charset="-127"/>
                  <a:cs typeface="Source Han Sans KR Bold"/>
                  <a:sym typeface="Source Han Sans KR Bold"/>
                </a:rPr>
                <a:t>시스템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D4E6A5B8-4EC3-B06E-D752-6626459D6ECC}"/>
              </a:ext>
            </a:extLst>
          </p:cNvPr>
          <p:cNvSpPr txBox="1"/>
          <p:nvPr/>
        </p:nvSpPr>
        <p:spPr>
          <a:xfrm>
            <a:off x="996625" y="2669856"/>
            <a:ext cx="9611786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919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자동화 시스템의 도입에 따라 실시간으로 가축의 모든 정보를 볼 수 있으며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관리자가 데이터를 기반으로 효율적인 의사결정을 내릴 수 있도록 한다</a:t>
            </a:r>
            <a:r>
              <a:rPr lang="en-US" altLang="ko-KR" sz="20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.</a:t>
            </a:r>
            <a:endParaRPr lang="en-US" sz="20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91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6245-3B8B-08EE-A110-A9C25E72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391302A-E90D-A2AE-ADD2-B32ADC1EAED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9F2EDD7-A480-E72D-9F59-877244506F6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DFD276-B91F-E52B-9132-D4832FE7814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52B6C08-0FFD-ECBE-4CA6-FA33A9E198F8}"/>
              </a:ext>
            </a:extLst>
          </p:cNvPr>
          <p:cNvCxnSpPr>
            <a:cxnSpLocks/>
          </p:cNvCxnSpPr>
          <p:nvPr/>
        </p:nvCxnSpPr>
        <p:spPr>
          <a:xfrm>
            <a:off x="11693235" y="885305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/2 액자 5">
            <a:extLst>
              <a:ext uri="{FF2B5EF4-FFF2-40B4-BE49-F238E27FC236}">
                <a16:creationId xmlns:a16="http://schemas.microsoft.com/office/drawing/2014/main" id="{BE54D17A-DD58-89C4-FC67-935AEC6AD89D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B007B3-9189-4CA6-03BA-8CF10FEBA647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94D0B5-6B67-F12D-6D3E-1F48E8F3F120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71791C-AE67-AE83-1F3D-4DD84835526C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역할 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8400750D-7B4C-D497-781D-0F220BD480EB}"/>
              </a:ext>
            </a:extLst>
          </p:cNvPr>
          <p:cNvSpPr txBox="1"/>
          <p:nvPr/>
        </p:nvSpPr>
        <p:spPr>
          <a:xfrm>
            <a:off x="982785" y="1499366"/>
            <a:ext cx="9611748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축산 관련 정보 및 대시보드 예시 수집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화면 구성 및 데이터 베이스 설계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관리자 페이지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회원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축사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가축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커뮤니티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알림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(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날씨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질병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),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문진표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등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대시보드 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: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위젯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계기판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편집 기능 등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Source Han Sans KR Medium"/>
                <a:sym typeface="Source Han Sans KR Medium"/>
              </a:rPr>
              <a:t> 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SB 어그로 Light" panose="02020603020101020101" pitchFamily="18" charset="-127"/>
              <a:ea typeface="SB 어그로 Light" panose="02020603020101020101" pitchFamily="18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675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7C23-6327-FCBF-8CDD-1CA0F3075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E8D8B06-15B7-2236-215D-053BE2360D4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893FFD1-5452-E6FA-9386-F93DEA4BC0D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8670C0-A7BA-74E9-B5A0-567AA7C5CE1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DEB952-E199-B39F-73D7-AB1BEA89BB62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E0F5A02-2EC3-26BD-E6D1-0911BDE805EB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46A598-D1ED-F1C7-D9DE-89F3C1708384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026FE-BC3C-D3FB-769A-D4DE7DAB6B06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F36908B-6CED-D0CA-48F9-6CBA7071A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B300AC-78E8-D9AB-C49B-83E45ED69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65A7B-5C90-8D6E-D808-C4DA2AD53473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4EEF941-337D-9268-8BA7-C6A5DBBF71A0}"/>
              </a:ext>
            </a:extLst>
          </p:cNvPr>
          <p:cNvGrpSpPr/>
          <p:nvPr/>
        </p:nvGrpSpPr>
        <p:grpSpPr>
          <a:xfrm>
            <a:off x="7304112" y="4896446"/>
            <a:ext cx="4272747" cy="1599551"/>
            <a:chOff x="7304112" y="4896446"/>
            <a:chExt cx="4272747" cy="159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1ED682-8C9D-82AD-9E22-B59F1F60C410}"/>
                </a:ext>
              </a:extLst>
            </p:cNvPr>
            <p:cNvSpPr txBox="1"/>
            <p:nvPr/>
          </p:nvSpPr>
          <p:spPr>
            <a:xfrm>
              <a:off x="8744988" y="4896446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doctor@naver.com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3DF0F3-CAA4-41F7-9873-588929A1C7F2}"/>
                </a:ext>
              </a:extLst>
            </p:cNvPr>
            <p:cNvSpPr txBox="1"/>
            <p:nvPr/>
          </p:nvSpPr>
          <p:spPr>
            <a:xfrm>
              <a:off x="8744988" y="5788111"/>
              <a:ext cx="28318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ID: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test33@gmail.com</a:t>
              </a:r>
            </a:p>
            <a:p>
              <a:r>
                <a:rPr lang="en-US" altLang="ko-KR" sz="16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PW: </a:t>
              </a:r>
              <a:r>
                <a:rPr lang="en-US" altLang="ko-KR" sz="2000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123123</a:t>
              </a:r>
              <a:endPara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0BF37A-4B36-9E51-07BF-64C30E26988F}"/>
                </a:ext>
              </a:extLst>
            </p:cNvPr>
            <p:cNvSpPr txBox="1"/>
            <p:nvPr/>
          </p:nvSpPr>
          <p:spPr>
            <a:xfrm>
              <a:off x="7304112" y="4913072"/>
              <a:ext cx="1440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일반회원</a:t>
              </a:r>
              <a:endParaRPr lang="en-US" altLang="ko-KR" sz="2000" b="1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endPara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endParaRPr>
            </a:p>
            <a:p>
              <a:r>
                <a:rPr lang="ko-KR" altLang="en-US" sz="2000" b="1" dirty="0">
                  <a:solidFill>
                    <a:srgbClr val="C00000"/>
                  </a:solidFill>
                  <a:latin typeface="평택반도체 Regular" panose="02020603020101020101" pitchFamily="18" charset="-127"/>
                  <a:ea typeface="평택반도체 Regular" panose="02020603020101020101" pitchFamily="18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04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D4F07-7786-5289-A37F-18E1904E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8D26D2F-1EC0-18CD-2C6B-38082F8DA0CE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9302B8B-3873-061E-6498-3D09147F85E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21B974-B7D4-A245-87E6-1C635D7B696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68A08B-56CD-CCE9-4DB8-7D1BAB48965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65CF820-03C3-B41C-3F07-E17212F3F932}"/>
              </a:ext>
            </a:extLst>
          </p:cNvPr>
          <p:cNvSpPr/>
          <p:nvPr/>
        </p:nvSpPr>
        <p:spPr>
          <a:xfrm flipH="1" flipV="1">
            <a:off x="1318328" y="1097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7F569E-A8FD-1E83-210E-AAD7590C1518}"/>
              </a:ext>
            </a:extLst>
          </p:cNvPr>
          <p:cNvCxnSpPr>
            <a:cxnSpLocks/>
          </p:cNvCxnSpPr>
          <p:nvPr/>
        </p:nvCxnSpPr>
        <p:spPr>
          <a:xfrm flipH="1">
            <a:off x="512619" y="1461943"/>
            <a:ext cx="6557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CC414A-1C66-0A4F-856C-851A46804F23}"/>
              </a:ext>
            </a:extLst>
          </p:cNvPr>
          <p:cNvCxnSpPr>
            <a:cxnSpLocks/>
          </p:cNvCxnSpPr>
          <p:nvPr/>
        </p:nvCxnSpPr>
        <p:spPr>
          <a:xfrm>
            <a:off x="1678257" y="381166"/>
            <a:ext cx="0" cy="50414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95F168D-8B0A-FC9B-B736-397405977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8" y="573260"/>
            <a:ext cx="728622" cy="728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01CC5B-D2EB-8BE7-17D5-6C4415B31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4" y="1646682"/>
            <a:ext cx="9357210" cy="4808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72B3A-F894-7DDA-3980-954CFA50BAC4}"/>
              </a:ext>
            </a:extLst>
          </p:cNvPr>
          <p:cNvSpPr txBox="1"/>
          <p:nvPr/>
        </p:nvSpPr>
        <p:spPr>
          <a:xfrm>
            <a:off x="5100126" y="772932"/>
            <a:ext cx="224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로그인 화면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C26FD1-3390-44E1-07BF-8912CEF91700}"/>
              </a:ext>
            </a:extLst>
          </p:cNvPr>
          <p:cNvCxnSpPr/>
          <p:nvPr/>
        </p:nvCxnSpPr>
        <p:spPr>
          <a:xfrm>
            <a:off x="7813964" y="4910051"/>
            <a:ext cx="21779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F777AD-25E2-2714-C373-6DDD31440D8D}"/>
              </a:ext>
            </a:extLst>
          </p:cNvPr>
          <p:cNvSpPr txBox="1"/>
          <p:nvPr/>
        </p:nvSpPr>
        <p:spPr>
          <a:xfrm>
            <a:off x="7813964" y="5277462"/>
            <a:ext cx="217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소셜 로그인 </a:t>
            </a:r>
            <a:r>
              <a:rPr lang="en-US" altLang="ko-KR" sz="2000" dirty="0">
                <a:solidFill>
                  <a:srgbClr val="C00000"/>
                </a:solidFill>
                <a:latin typeface="평택반도체 Regular" panose="02020603020101020101" pitchFamily="18" charset="-127"/>
                <a:ea typeface="평택반도체 Regular" panose="02020603020101020101" pitchFamily="18" charset="-127"/>
              </a:rPr>
              <a:t>(API)</a:t>
            </a:r>
            <a:endParaRPr lang="ko-KR" altLang="en-US" sz="2000" dirty="0">
              <a:solidFill>
                <a:srgbClr val="C00000"/>
              </a:solidFill>
              <a:latin typeface="평택반도체 Regular" panose="02020603020101020101" pitchFamily="18" charset="-127"/>
              <a:ea typeface="평택반도체 Regular" panose="0202060302010102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9DC413-AC04-B9F5-1E7A-AEC804968A9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02931" y="4910052"/>
            <a:ext cx="0" cy="3674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2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04C9-93D1-ECD8-6513-A3CF869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8E9C191-8A74-1E4F-2430-56D3B193186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515EDA2-ACD7-783E-7ADB-17B78B8DEC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598670-5928-517B-510F-625C7D83715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C6BD26-D5F9-1F91-53F2-80CA3CAAA50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C44C66-FC63-D47B-C923-9FBC88203871}"/>
              </a:ext>
            </a:extLst>
          </p:cNvPr>
          <p:cNvSpPr txBox="1"/>
          <p:nvPr/>
        </p:nvSpPr>
        <p:spPr>
          <a:xfrm>
            <a:off x="4715200" y="598084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결제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E42276D-FD86-91BC-630B-EF2C77F5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89" y="1594322"/>
            <a:ext cx="4046620" cy="48825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7EFBEB-C6EB-B4C1-ADBB-5B93E664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90" y="1597902"/>
            <a:ext cx="6482402" cy="472954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E5BD276-816D-9D5D-40A9-AF11B291DFD8}"/>
              </a:ext>
            </a:extLst>
          </p:cNvPr>
          <p:cNvSpPr/>
          <p:nvPr/>
        </p:nvSpPr>
        <p:spPr>
          <a:xfrm>
            <a:off x="3528446" y="3787495"/>
            <a:ext cx="898523" cy="3503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0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BF92-BB9A-BADD-1D53-3234950EE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8480B79-5033-2B5B-A1B1-E94A876D9F3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FF572CF-8E2D-603C-CF72-3729D15AD21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7516AA-04D0-8E6F-AF1B-19D0C6E8D77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E57B45-FCE5-1FB4-2634-0B85C970236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C8BAB6-81FB-CCB9-514E-2766DB0C3805}"/>
              </a:ext>
            </a:extLst>
          </p:cNvPr>
          <p:cNvSpPr txBox="1"/>
          <p:nvPr/>
        </p:nvSpPr>
        <p:spPr>
          <a:xfrm>
            <a:off x="4715200" y="598084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ACD107-C4E6-563A-0BB0-8DDAEA7D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3" y="1167431"/>
            <a:ext cx="9621008" cy="493076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47ED3-7A60-2BA0-D34E-4F4A10F0844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7506224" y="1413732"/>
            <a:ext cx="6523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0DF9C19-94E5-61D8-DF97-897E66F3217D}"/>
              </a:ext>
            </a:extLst>
          </p:cNvPr>
          <p:cNvSpPr/>
          <p:nvPr/>
        </p:nvSpPr>
        <p:spPr>
          <a:xfrm>
            <a:off x="8158621" y="1231418"/>
            <a:ext cx="1310466" cy="364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85372-95C6-836B-CC6E-A409F30F504E}"/>
              </a:ext>
            </a:extLst>
          </p:cNvPr>
          <p:cNvSpPr txBox="1"/>
          <p:nvPr/>
        </p:nvSpPr>
        <p:spPr>
          <a:xfrm>
            <a:off x="5237576" y="1167291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현재위치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D0F0BBF-031A-4DE9-1323-446496E2F470}"/>
              </a:ext>
            </a:extLst>
          </p:cNvPr>
          <p:cNvSpPr/>
          <p:nvPr/>
        </p:nvSpPr>
        <p:spPr>
          <a:xfrm>
            <a:off x="2757913" y="1679931"/>
            <a:ext cx="8163466" cy="435126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CD2F61-88D9-E423-99D0-C86C84B07C51}"/>
              </a:ext>
            </a:extLst>
          </p:cNvPr>
          <p:cNvSpPr txBox="1"/>
          <p:nvPr/>
        </p:nvSpPr>
        <p:spPr>
          <a:xfrm>
            <a:off x="5393584" y="6071943"/>
            <a:ext cx="3030784" cy="47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</a:t>
            </a:r>
            <a:endParaRPr lang="en-US" altLang="ko-KR" sz="24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394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AFCA-8063-DC85-A0D5-6D9E6F23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A42F47-B9F5-FA2E-8570-A3A5D2D17035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3875D66E-AB1E-20C2-D020-8BDBAEC4AC6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C2D74-C29E-249F-6EB0-9446CBC6E53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F683FD-6107-9DD5-B651-387B6F8FB8D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36AFC9-74FF-9D29-262C-240B403685B4}"/>
              </a:ext>
            </a:extLst>
          </p:cNvPr>
          <p:cNvSpPr txBox="1"/>
          <p:nvPr/>
        </p:nvSpPr>
        <p:spPr>
          <a:xfrm>
            <a:off x="4615653" y="55757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9BBC5C-4A6B-3DBA-7DBC-1171F3AC0F57}"/>
              </a:ext>
            </a:extLst>
          </p:cNvPr>
          <p:cNvGrpSpPr/>
          <p:nvPr/>
        </p:nvGrpSpPr>
        <p:grpSpPr>
          <a:xfrm>
            <a:off x="1164123" y="1295400"/>
            <a:ext cx="9894236" cy="5070794"/>
            <a:chOff x="2037646" y="1582593"/>
            <a:chExt cx="9398511" cy="48167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BA9793-3FF9-01D3-5EDE-26D65FCF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7646" y="1582593"/>
              <a:ext cx="9398511" cy="4816736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C54604D-98CA-624A-8214-A8E32800E279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9833989" y="1930082"/>
              <a:ext cx="189930" cy="2408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3B806E7-06AD-2B4D-A3DD-EBF20CFF0865}"/>
                </a:ext>
              </a:extLst>
            </p:cNvPr>
            <p:cNvSpPr/>
            <p:nvPr/>
          </p:nvSpPr>
          <p:spPr>
            <a:xfrm>
              <a:off x="9911877" y="1626050"/>
              <a:ext cx="765074" cy="3561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E3ED84-44AF-25F0-6441-E04F8AE173B4}"/>
                </a:ext>
              </a:extLst>
            </p:cNvPr>
            <p:cNvSpPr txBox="1"/>
            <p:nvPr/>
          </p:nvSpPr>
          <p:spPr>
            <a:xfrm>
              <a:off x="5558029" y="1659435"/>
              <a:ext cx="2960694" cy="438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bg1">
                    <a:lumMod val="50000"/>
                  </a:schemeClr>
                </a:buClr>
              </a:pPr>
              <a:r>
                <a:rPr lang="ko-KR" altLang="en-US" sz="2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위치 주변 검색</a:t>
              </a:r>
              <a:endParaRPr lang="en-US" altLang="ko-KR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2987727-AE70-83C1-EA77-76AC11439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2052" y="2183758"/>
              <a:ext cx="5718317" cy="362549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2523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018D-6CD2-7F9C-9E73-02F6B3DC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B6B6A5A-D3F8-3796-D49C-33CA68A4E3C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8300F14-D3FD-70C0-F781-7D2292E39D3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9A91-D0EB-22A2-A06C-BDF345195520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3610E4-B111-F09E-D86F-6153B2BA84B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29105BB0-0F7B-882B-4722-08424F61E2D1}"/>
              </a:ext>
            </a:extLst>
          </p:cNvPr>
          <p:cNvSpPr/>
          <p:nvPr/>
        </p:nvSpPr>
        <p:spPr>
          <a:xfrm flipH="1" flipV="1">
            <a:off x="2534982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C5664E-6CA5-307C-3F8E-807E7172EF41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6482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B26E58-2012-471A-3E61-7CA7F73D6A39}"/>
              </a:ext>
            </a:extLst>
          </p:cNvPr>
          <p:cNvCxnSpPr>
            <a:cxnSpLocks/>
          </p:cNvCxnSpPr>
          <p:nvPr/>
        </p:nvCxnSpPr>
        <p:spPr>
          <a:xfrm>
            <a:off x="2891101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hlinkClick r:id="rId2"/>
            <a:extLst>
              <a:ext uri="{FF2B5EF4-FFF2-40B4-BE49-F238E27FC236}">
                <a16:creationId xmlns:a16="http://schemas.microsoft.com/office/drawing/2014/main" id="{B3F39F33-ECC1-285C-78ED-5F0EC012B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" t="5483" r="13228" b="6120"/>
          <a:stretch/>
        </p:blipFill>
        <p:spPr>
          <a:xfrm>
            <a:off x="1072728" y="1593837"/>
            <a:ext cx="3596754" cy="3947890"/>
          </a:xfrm>
          <a:prstGeom prst="rect">
            <a:avLst/>
          </a:prstGeom>
        </p:spPr>
      </p:pic>
      <p:sp>
        <p:nvSpPr>
          <p:cNvPr id="21" name="모서리가 둥근 직사각형 19">
            <a:extLst>
              <a:ext uri="{FF2B5EF4-FFF2-40B4-BE49-F238E27FC236}">
                <a16:creationId xmlns:a16="http://schemas.microsoft.com/office/drawing/2014/main" id="{4DE6CDA7-A833-E1C4-B467-0C56F6767947}"/>
              </a:ext>
            </a:extLst>
          </p:cNvPr>
          <p:cNvSpPr/>
          <p:nvPr/>
        </p:nvSpPr>
        <p:spPr>
          <a:xfrm>
            <a:off x="2297725" y="461807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0F2E6-304A-9588-7502-14FCFD8DF7F4}"/>
              </a:ext>
            </a:extLst>
          </p:cNvPr>
          <p:cNvSpPr txBox="1"/>
          <p:nvPr/>
        </p:nvSpPr>
        <p:spPr>
          <a:xfrm>
            <a:off x="562495" y="434643"/>
            <a:ext cx="181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3D cube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7A04BE-BCDE-F25A-71B9-5E902815DF68}"/>
              </a:ext>
            </a:extLst>
          </p:cNvPr>
          <p:cNvGrpSpPr/>
          <p:nvPr/>
        </p:nvGrpSpPr>
        <p:grpSpPr>
          <a:xfrm>
            <a:off x="5621344" y="1214689"/>
            <a:ext cx="4122188" cy="4632148"/>
            <a:chOff x="5621344" y="1214689"/>
            <a:chExt cx="4122188" cy="46321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810F7B-0AD0-1B32-E96A-5AF3BF3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344" y="2319605"/>
              <a:ext cx="4122188" cy="352723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DA3CDA-00E4-1820-2863-414F48D9A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1344" y="1214689"/>
              <a:ext cx="3178759" cy="110491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5B5E9F-4A61-BDC5-C460-1C3F6ADDFD9E}"/>
              </a:ext>
            </a:extLst>
          </p:cNvPr>
          <p:cNvSpPr txBox="1"/>
          <p:nvPr/>
        </p:nvSpPr>
        <p:spPr>
          <a:xfrm>
            <a:off x="457200" y="5610373"/>
            <a:ext cx="532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그림이나 로고 </a:t>
            </a:r>
            <a:r>
              <a:rPr lang="ko-KR" altLang="en-US" sz="2000" spc="300" dirty="0" err="1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클릭시</a:t>
            </a:r>
            <a:r>
              <a:rPr lang="ko-KR" altLang="en-US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 웹으로 이동</a:t>
            </a:r>
            <a:r>
              <a:rPr lang="en-US" altLang="ko-KR" sz="2000" spc="300" dirty="0">
                <a:solidFill>
                  <a:srgbClr val="FF0000"/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067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5114-4A27-39BC-FC17-5E2485CC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9A316F-311B-74FE-C96C-BBC0E0C4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2AD8C5C-BA49-6792-8FF3-F1D2A547231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495331D-D321-278F-38D6-CECD6E202E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C76DDF-1A72-85B2-1C5D-B04551FD909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6EEA10-AB3E-A208-9AB8-97DB3F2DEA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33CAA0-5DB7-CBBC-7462-428657843C12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61670A-E304-0615-BBC4-92A3DE8EDFB2}"/>
              </a:ext>
            </a:extLst>
          </p:cNvPr>
          <p:cNvSpPr txBox="1"/>
          <p:nvPr/>
        </p:nvSpPr>
        <p:spPr>
          <a:xfrm>
            <a:off x="5242691" y="5314956"/>
            <a:ext cx="2155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캘린더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일정 추가가능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677D5C-ACD3-6E77-DD52-9292334623AB}"/>
              </a:ext>
            </a:extLst>
          </p:cNvPr>
          <p:cNvSpPr/>
          <p:nvPr/>
        </p:nvSpPr>
        <p:spPr>
          <a:xfrm>
            <a:off x="9742292" y="1605904"/>
            <a:ext cx="1340579" cy="4144382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430FE29-2090-EA11-859E-B2DA08245B2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398327" y="5750286"/>
            <a:ext cx="30142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6D90C56-A08A-1EE7-CFE4-DEE78B92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7" t="4765" b="7533"/>
          <a:stretch/>
        </p:blipFill>
        <p:spPr>
          <a:xfrm>
            <a:off x="9911164" y="5112131"/>
            <a:ext cx="1055221" cy="4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9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C0D6-6747-734A-BFC9-B9F882EC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BB12EA-48DC-E112-CD7C-F52C18D9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09" y="1211780"/>
            <a:ext cx="9943262" cy="5102824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DEAC406-8ABD-993D-C654-9D9386BC5B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22B9B0A-AD00-E4CE-6284-2CD5493887BD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C4277C-ABEE-0C90-78E5-2F8B5694F4F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25419C-BF52-8988-EE83-3F7D6B4CC99B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B82D61-DBB8-0B20-852D-E8E1B909F3AA}"/>
              </a:ext>
            </a:extLst>
          </p:cNvPr>
          <p:cNvSpPr txBox="1"/>
          <p:nvPr/>
        </p:nvSpPr>
        <p:spPr>
          <a:xfrm>
            <a:off x="4630893" y="543396"/>
            <a:ext cx="29606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대시보드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C4027-DF94-B8CA-16DF-5927537F2CB1}"/>
              </a:ext>
            </a:extLst>
          </p:cNvPr>
          <p:cNvSpPr txBox="1"/>
          <p:nvPr/>
        </p:nvSpPr>
        <p:spPr>
          <a:xfrm>
            <a:off x="7270979" y="5562158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 편집 기능 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0F57F3-BCD4-457C-9F4B-4B942E63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9" t="2359" r="10203" b="1004"/>
          <a:stretch/>
        </p:blipFill>
        <p:spPr>
          <a:xfrm>
            <a:off x="9730782" y="2573950"/>
            <a:ext cx="1352089" cy="3000731"/>
          </a:xfrm>
          <a:prstGeom prst="roundRect">
            <a:avLst>
              <a:gd name="adj" fmla="val 7979"/>
            </a:avLst>
          </a:prstGeom>
          <a:ln w="19050">
            <a:solidFill>
              <a:srgbClr val="FF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65CC2D-A6C1-AD0C-120C-B2E78747C83F}"/>
              </a:ext>
            </a:extLst>
          </p:cNvPr>
          <p:cNvCxnSpPr>
            <a:cxnSpLocks/>
          </p:cNvCxnSpPr>
          <p:nvPr/>
        </p:nvCxnSpPr>
        <p:spPr>
          <a:xfrm flipV="1">
            <a:off x="10406567" y="5613162"/>
            <a:ext cx="0" cy="318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1178B67-2CD6-BED0-F955-DEBD176AED4F}"/>
              </a:ext>
            </a:extLst>
          </p:cNvPr>
          <p:cNvSpPr/>
          <p:nvPr/>
        </p:nvSpPr>
        <p:spPr>
          <a:xfrm>
            <a:off x="230644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55F93FB-0988-8869-F299-DC302F7C68EA}"/>
              </a:ext>
            </a:extLst>
          </p:cNvPr>
          <p:cNvSpPr/>
          <p:nvPr/>
        </p:nvSpPr>
        <p:spPr>
          <a:xfrm>
            <a:off x="4790582" y="3712298"/>
            <a:ext cx="2437008" cy="1497877"/>
          </a:xfrm>
          <a:prstGeom prst="roundRect">
            <a:avLst>
              <a:gd name="adj" fmla="val 1804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65D3F1D-543C-E6A1-B327-82C4BC7C5763}"/>
              </a:ext>
            </a:extLst>
          </p:cNvPr>
          <p:cNvCxnSpPr/>
          <p:nvPr/>
        </p:nvCxnSpPr>
        <p:spPr>
          <a:xfrm>
            <a:off x="4514847" y="4424363"/>
            <a:ext cx="51911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A6CDB4-4B4B-6758-3566-DCFB54CD0320}"/>
              </a:ext>
            </a:extLst>
          </p:cNvPr>
          <p:cNvSpPr txBox="1"/>
          <p:nvPr/>
        </p:nvSpPr>
        <p:spPr>
          <a:xfrm>
            <a:off x="3310235" y="5333879"/>
            <a:ext cx="29606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위치 이동 가능</a:t>
            </a:r>
            <a:endParaRPr lang="en-US" altLang="ko-KR" sz="240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88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779D7-5E68-BCA4-5CD0-95D17C8E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1E05431-75D3-0CBC-FBA1-4086B168F3D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769EE7AF-1D01-3B42-A98C-4F94B2C065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4D0874-1E87-8C11-20DF-DEEC327BBE5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6A7C50-9B49-8323-C17C-5CCFCE3B22D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1BD6DA-A927-5F5A-97C5-D6AF7BC987B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07EA40-3BCA-D7F5-BB2F-B0253916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4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25B7-3097-6079-14A4-F28A7746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E657375-65A0-2F11-BA81-E12C11931E1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9F9F7D4-22AE-6FF4-F91F-6C9D5C9155D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35D542-9EB4-DB74-98F3-DD618053E7B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AA2F8F-819F-31CF-79B7-CCD77EB0AF6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06BA80-9611-9C88-5A7D-8A95AA3C5370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5DAF3-4742-EC2F-49C0-A5C68174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C9602F-F435-F0ED-664A-E98A9255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64"/>
          <a:stretch/>
        </p:blipFill>
        <p:spPr>
          <a:xfrm>
            <a:off x="5288846" y="1839442"/>
            <a:ext cx="5659838" cy="431356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CBEA9A-0186-6100-DC1B-8A3B8AC655B5}"/>
              </a:ext>
            </a:extLst>
          </p:cNvPr>
          <p:cNvSpPr/>
          <p:nvPr/>
        </p:nvSpPr>
        <p:spPr>
          <a:xfrm>
            <a:off x="3713717" y="1555183"/>
            <a:ext cx="542399" cy="350359"/>
          </a:xfrm>
          <a:prstGeom prst="roundRect">
            <a:avLst>
              <a:gd name="adj" fmla="val 2711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9F24BB-CFB1-77F8-2648-7DC7128FCE5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56116" y="1730363"/>
            <a:ext cx="897774" cy="362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69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623BA-8805-4F8F-4500-123DC0A0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D954344-D8DF-F687-F234-4E30106F776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F4B4F0E-E1D9-2043-87BC-B56157C5400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A25B9-6D61-AF07-0DB0-74D2B7BE0936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C76E991-8BCD-289C-0F98-54F15355EC8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AC911C-122B-2060-8DF3-4068B7AEB569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D80DE0-39CD-CA4A-3A46-E54EABA9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67D674-28C0-5935-86E2-468F43F0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58" y="2791624"/>
            <a:ext cx="9933342" cy="26581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AED5E1-2DBF-FC78-EB57-212325F7E4F3}"/>
              </a:ext>
            </a:extLst>
          </p:cNvPr>
          <p:cNvSpPr/>
          <p:nvPr/>
        </p:nvSpPr>
        <p:spPr>
          <a:xfrm>
            <a:off x="5780815" y="1562195"/>
            <a:ext cx="686487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BD53ED-28CE-54CA-2C1D-789AB327C5C3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124059" y="1912554"/>
            <a:ext cx="0" cy="714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1A0880-A3BA-D220-F36B-6ED46886C80D}"/>
              </a:ext>
            </a:extLst>
          </p:cNvPr>
          <p:cNvCxnSpPr>
            <a:cxnSpLocks/>
          </p:cNvCxnSpPr>
          <p:nvPr/>
        </p:nvCxnSpPr>
        <p:spPr>
          <a:xfrm flipV="1">
            <a:off x="4464285" y="1873135"/>
            <a:ext cx="850319" cy="1880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258CF53-74E6-8F7C-20D3-98D9C224DC37}"/>
              </a:ext>
            </a:extLst>
          </p:cNvPr>
          <p:cNvSpPr/>
          <p:nvPr/>
        </p:nvSpPr>
        <p:spPr>
          <a:xfrm>
            <a:off x="1427717" y="3753985"/>
            <a:ext cx="9661457" cy="149966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56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63F38-B454-7070-4379-F5AB60E7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A8E81D4-CEAE-5F04-2126-6766ED7948A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B905F92-6918-A844-9A94-169F9623565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6A7B97-D724-FA0A-648F-F59B5B116D48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F0A94-77B5-B552-73C3-AC7B78F40F29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F25A3B-E2D4-8194-2564-FF181CD6AF5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3ED26-EFD8-D29A-9AF1-B2F772F1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74" y="1141114"/>
            <a:ext cx="10593132" cy="5233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B6FDB2-8181-DDDE-4E68-62E9E5D1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932" y="3675319"/>
            <a:ext cx="3122394" cy="238604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4240ED0-F7F8-9C5F-6FC5-2882ABE479EC}"/>
              </a:ext>
            </a:extLst>
          </p:cNvPr>
          <p:cNvSpPr/>
          <p:nvPr/>
        </p:nvSpPr>
        <p:spPr>
          <a:xfrm>
            <a:off x="4646134" y="4344188"/>
            <a:ext cx="1067481" cy="350359"/>
          </a:xfrm>
          <a:prstGeom prst="roundRect">
            <a:avLst>
              <a:gd name="adj" fmla="val 2869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ACFA5A-D691-7551-92E3-BEB16624170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713615" y="4519368"/>
            <a:ext cx="24661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393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181B-A6DE-FAD2-95F8-EDE033A4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606E203-A652-59DA-22BA-D25F9E5210B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65EC4721-FCDB-A817-59AB-1B86CD3D72E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34A08-196B-3825-82EB-77FC4A1DE4CD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36FEC2-5E65-ACF7-685F-73A5070D39C6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5E5C8ED-B2D5-EEDD-2B60-DFAD2A93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16589"/>
            <a:ext cx="10180320" cy="518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68D44-CF36-B202-4AAB-8D2B16DAD8BF}"/>
              </a:ext>
            </a:extLst>
          </p:cNvPr>
          <p:cNvSpPr txBox="1"/>
          <p:nvPr/>
        </p:nvSpPr>
        <p:spPr>
          <a:xfrm>
            <a:off x="4615653" y="601912"/>
            <a:ext cx="296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08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B042-CBB7-7F09-631A-C7A1E2E8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7DE7031-A323-6090-7401-240AEF957756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51C30A3-2665-4C30-A31E-3A0D5145AEF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C64E37-31F1-984A-0040-A342A931A8E4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F42162-449B-3DE7-6D31-8EEEC65B137E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736D5B0-520D-BB47-3A8C-7577C7D2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14" t="9541"/>
          <a:stretch/>
        </p:blipFill>
        <p:spPr>
          <a:xfrm>
            <a:off x="587051" y="1545999"/>
            <a:ext cx="8584498" cy="46845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57D5C8-4237-BBBF-9525-4E3FD513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4" t="6305" r="11265" b="65284"/>
          <a:stretch/>
        </p:blipFill>
        <p:spPr>
          <a:xfrm>
            <a:off x="7307144" y="2571749"/>
            <a:ext cx="4124562" cy="77470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35332D-BCE3-1F6A-9948-DD99954AC070}"/>
              </a:ext>
            </a:extLst>
          </p:cNvPr>
          <p:cNvSpPr/>
          <p:nvPr/>
        </p:nvSpPr>
        <p:spPr>
          <a:xfrm>
            <a:off x="2660650" y="2006600"/>
            <a:ext cx="4387845" cy="4171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F455AA-4ADF-F180-59E8-D9883F83F9BA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048495" y="3346451"/>
            <a:ext cx="2320930" cy="7461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F72D80-CD94-63E3-7542-9C6B0CC60B65}"/>
              </a:ext>
            </a:extLst>
          </p:cNvPr>
          <p:cNvSpPr txBox="1"/>
          <p:nvPr/>
        </p:nvSpPr>
        <p:spPr>
          <a:xfrm>
            <a:off x="3568701" y="601912"/>
            <a:ext cx="5054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문진표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703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C2DA-6582-DB2A-59A6-7680C66D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8A7A4D24-6623-F734-47D8-B99BC7F7AF9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F2408FC-7583-979D-6919-B49283836F7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6E6E8-F7D5-665A-C953-C0441B903CA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DE97214-E897-87A3-46DF-4ECDAF915B3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974418F-9DDD-E6B6-159B-192BCE28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3" y="1405764"/>
            <a:ext cx="9377694" cy="5071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7521D-8397-30AE-CACB-C4CE7C0C9A5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발생 정보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84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BBE5-7450-C1C4-F66F-2694DDAD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34FE5A6-6A4A-7F6C-FA9F-C0607E2A4994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1FF6A2A-BEB4-DC15-0685-689A6DA2B9E8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8DA104-4255-9D1C-41E1-A94B11D0521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DA72AB-3400-F267-355B-B02BDEA0CBA8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22D017D-9A4E-9CC0-99E6-20CE3CFB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60" y="1333334"/>
            <a:ext cx="756488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59788-0D88-6DE6-87C7-1D8F8FA7E99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축사 상세 페이지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–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사전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46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FB5A2-3BF9-99E6-7B18-1DED279A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3EC20A4F-AF84-700A-5587-28D6C5A5917F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25930D4E-E492-CEBE-9E69-D39215A8ECA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981A6-6708-94EF-5A2D-8031DFB0EDCA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E9D585-6BFA-E782-33C7-CA337864440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FE205183-3E18-8CCE-02BE-845B6969A006}"/>
              </a:ext>
            </a:extLst>
          </p:cNvPr>
          <p:cNvSpPr/>
          <p:nvPr/>
        </p:nvSpPr>
        <p:spPr>
          <a:xfrm flipH="1" flipV="1">
            <a:off x="3709853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ADC32C-33D0-3827-F1C7-5256E4318134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30230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032B71-42B6-4F13-7B07-F8F28BBCBFDC}"/>
              </a:ext>
            </a:extLst>
          </p:cNvPr>
          <p:cNvCxnSpPr>
            <a:cxnSpLocks/>
          </p:cNvCxnSpPr>
          <p:nvPr/>
        </p:nvCxnSpPr>
        <p:spPr>
          <a:xfrm>
            <a:off x="4065972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D6EFF025-EDF0-41C1-2F8C-AFD54549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B32CD2-BA43-0B1F-7AA5-65E47EC92324}"/>
              </a:ext>
            </a:extLst>
          </p:cNvPr>
          <p:cNvSpPr txBox="1"/>
          <p:nvPr/>
        </p:nvSpPr>
        <p:spPr>
          <a:xfrm>
            <a:off x="558974" y="473714"/>
            <a:ext cx="2804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8FACEE4A-88A3-E4BE-33D5-5FBB71D37BF5}"/>
              </a:ext>
            </a:extLst>
          </p:cNvPr>
          <p:cNvSpPr/>
          <p:nvPr/>
        </p:nvSpPr>
        <p:spPr>
          <a:xfrm>
            <a:off x="3380277" y="496101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15F466-13D9-C1BA-3FBF-A9D7A65388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157"/>
          <a:stretch/>
        </p:blipFill>
        <p:spPr>
          <a:xfrm>
            <a:off x="6902518" y="556345"/>
            <a:ext cx="3813173" cy="5934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89D77D-2C1A-0B98-BC21-FBF41E015839}"/>
              </a:ext>
            </a:extLst>
          </p:cNvPr>
          <p:cNvSpPr txBox="1"/>
          <p:nvPr/>
        </p:nvSpPr>
        <p:spPr>
          <a:xfrm>
            <a:off x="395764" y="4193118"/>
            <a:ext cx="5700236" cy="234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제작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addEventListener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이벤트 적용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setInterval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시간별 함수 실행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if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조건문으로 게임 끝 또는 재시작 제시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getBoundingClient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요소의 위치 정보</a:t>
            </a:r>
          </a:p>
        </p:txBody>
      </p:sp>
    </p:spTree>
    <p:extLst>
      <p:ext uri="{BB962C8B-B14F-4D97-AF65-F5344CB8AC3E}">
        <p14:creationId xmlns:p14="http://schemas.microsoft.com/office/powerpoint/2010/main" val="1129257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4581-0A0C-1DBD-6EFF-ED1E8BB4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0F0D295D-FE7D-A021-AEAD-F9342730D5D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CE2DB61-D1A4-9BC9-391E-AE333308665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56D3E7-DBBE-F45B-26CA-0098E8C0B49F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44DE61-9A8D-8897-0FEA-D6C9C962A2D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EA7B14B-EE6E-894B-E095-54F4B123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33" y="1429561"/>
            <a:ext cx="9683334" cy="497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DF121-80CC-543D-FE8A-FE2CFC3D024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가축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리스트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277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1553-9557-E871-C156-A0A892F7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FAB7500B-6F1A-B391-0C0E-93F4DD47A47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D1C0B845-2314-ABC9-8937-5C48E0A0E722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5B38BF-8125-991F-D251-50534471D9A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B4196-786E-204F-6839-59FCC1A0FA3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9D7EE50-3BAD-1D2E-78EF-E577E672B006}"/>
              </a:ext>
            </a:extLst>
          </p:cNvPr>
          <p:cNvGrpSpPr/>
          <p:nvPr/>
        </p:nvGrpSpPr>
        <p:grpSpPr>
          <a:xfrm>
            <a:off x="820083" y="1002559"/>
            <a:ext cx="4921370" cy="5403162"/>
            <a:chOff x="820083" y="976812"/>
            <a:chExt cx="4921370" cy="54031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161E20-B83B-F3A3-C40A-C64ED5C5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083" y="3722672"/>
              <a:ext cx="4921370" cy="26573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7C49CD8-5B3F-DC0E-5A8D-5AC6593C7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084" y="976812"/>
              <a:ext cx="4921369" cy="266127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90B159-5001-D7C5-B40A-B365F5B4D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60" y="1909329"/>
            <a:ext cx="5397732" cy="3736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D019E4-A461-419C-8B65-2C039BBE78A0}"/>
              </a:ext>
            </a:extLst>
          </p:cNvPr>
          <p:cNvSpPr txBox="1"/>
          <p:nvPr/>
        </p:nvSpPr>
        <p:spPr>
          <a:xfrm>
            <a:off x="5952462" y="854614"/>
            <a:ext cx="537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자유게시판 및 축산 커뮤니티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7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C8D0-56CE-7E53-230B-8302F51E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AEF46AC-DA4D-69E8-938A-70531380C0C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3965567-88B1-4A9F-A054-0FE33980BF27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23BAD-FA51-4182-1B74-D774F8F7958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56C78F-94B9-8C0A-8604-C055BCA8D2A1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A2D3007-588B-D7BD-EA81-EC86D15C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3808"/>
            <a:ext cx="4914900" cy="26849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34BCE-0609-79C8-4626-676101A9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99" y="1161233"/>
            <a:ext cx="3412437" cy="369404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75B8FA-828D-3F8A-55DE-D8CF154D5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99" y="4895640"/>
            <a:ext cx="3420302" cy="133490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834365-9853-1CC5-09EF-745AB423580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2E50017-9FE5-4723-6E2B-9E15E3EE315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4682836" y="3008256"/>
            <a:ext cx="1806633" cy="59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46855C2-3DFB-C4B3-776C-1B232187E382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690701" y="4339244"/>
            <a:ext cx="1798768" cy="1223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870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C6D6E-69FA-809C-4112-E83C67D8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F349320-7F32-9FD7-F58E-5BC900BA5AC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24079D8-FE72-14DB-49DA-329A25349FB1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04A5F1-6D3A-2F15-612C-8F83F5CE9402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9D67AE-1CAD-CC68-DDD8-8BA2B23641F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FA511B-8ECE-DF52-2E4E-FB06F1FE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3" y="2365946"/>
            <a:ext cx="4914900" cy="26849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94B57C-102F-948F-9A31-0515A608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26" y="2079846"/>
            <a:ext cx="5700498" cy="12870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0B1310-F45F-7FCB-459F-D95CE8F613F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마이페이지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256027-E163-8413-3544-C096FF743DBA}"/>
              </a:ext>
            </a:extLst>
          </p:cNvPr>
          <p:cNvGrpSpPr/>
          <p:nvPr/>
        </p:nvGrpSpPr>
        <p:grpSpPr>
          <a:xfrm>
            <a:off x="5860622" y="4077738"/>
            <a:ext cx="5700502" cy="1946260"/>
            <a:chOff x="5810746" y="2910359"/>
            <a:chExt cx="5700502" cy="19462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7A92B5-E2C7-E222-F1D7-36087A0C1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0746" y="2910359"/>
              <a:ext cx="5700502" cy="11413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1536B5-AEFD-2C9F-676E-B317E580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1243" y="3908449"/>
              <a:ext cx="2427316" cy="94817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97AC8C-293B-F6DA-DE9F-6B8DC005290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25935" y="2723358"/>
            <a:ext cx="634691" cy="8843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060292-39C1-87AE-D5C3-057F64D7758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225935" y="4378326"/>
            <a:ext cx="634687" cy="270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890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2BC6-23B8-C4DC-4155-E817CFB5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A5DDEC56-25EE-D3EA-7006-DD502027BDD0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FF0CE5-7F8E-B43E-2EB9-7E882A11334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134625-28E2-6753-4407-BABAC088607B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010706-3EFE-89BF-EACA-7B0CBB414CBD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3046DAD-A255-ACA3-7BD7-AD07CFB6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20" y="1261142"/>
            <a:ext cx="8876840" cy="520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34664-268C-C835-3BBF-D5C3646530B7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관리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블랙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98100-C8C1-3474-F841-9A4405D32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11" y="1885950"/>
            <a:ext cx="8386589" cy="46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2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DF83-AC92-B7A0-37CC-D8370799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75AC6CB2-8B4A-2EE2-7B0A-282A60BF07A9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799C09B-A8B1-4B76-DF50-D72237CDD47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9C4327-1587-539F-F160-0590989E617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F5FF4B-83E6-A28A-9D0A-09ADECBBDBB7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75861D5-41FF-728E-A02D-9C4FE40D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31" y="1318150"/>
            <a:ext cx="9505138" cy="5005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6D893-6D74-AD70-367F-016DE0433B92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가축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090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BA44-67AB-9A46-5A86-7D51DC092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DF9DEF1D-2C91-DE43-2B8F-49B3CC2E5DEA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847A8F2B-2455-9896-A53F-F587FEB3D6C3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26E275-21C5-6122-AED1-5B0AEF976B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48FD28-4CC1-F653-0185-350CE7E7C38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0F553E-1274-F06B-3C15-B15492AFA2D8}"/>
              </a:ext>
            </a:extLst>
          </p:cNvPr>
          <p:cNvGrpSpPr/>
          <p:nvPr/>
        </p:nvGrpSpPr>
        <p:grpSpPr>
          <a:xfrm>
            <a:off x="941674" y="1239674"/>
            <a:ext cx="10308652" cy="5237160"/>
            <a:chOff x="941674" y="1048044"/>
            <a:chExt cx="10308652" cy="52371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FD052-4F24-6361-D3CB-79CE2637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1674" y="1048044"/>
              <a:ext cx="8921586" cy="286284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78A309-59C0-FE94-0334-2316B2A56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413" y="2955110"/>
              <a:ext cx="6323216" cy="33300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EE09B53-6CC5-A21A-B309-7157EAEC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3488" y="2679410"/>
              <a:ext cx="6206838" cy="30324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594EF5-36D4-8C4B-619E-720BB65F5D1A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회원 커뮤니티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886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DDAD-37CE-F24E-E906-A887853D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18A2662-7CE2-0CE0-8AFD-765C90E9E25B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057F38AD-DCA3-6579-8D0C-3C4584A0539A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894F96-7442-F13C-FC18-03FA132780D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B897503-ED05-3630-1B54-D70BC70FF50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A58D96-4F89-B415-0D7D-EE08F85DB203}"/>
              </a:ext>
            </a:extLst>
          </p:cNvPr>
          <p:cNvGrpSpPr/>
          <p:nvPr/>
        </p:nvGrpSpPr>
        <p:grpSpPr>
          <a:xfrm>
            <a:off x="1150052" y="1436263"/>
            <a:ext cx="9922377" cy="4969458"/>
            <a:chOff x="851602" y="1542374"/>
            <a:chExt cx="9922377" cy="49694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E65EC3-CBD3-D8DF-DEC2-94412A01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602" y="1542374"/>
              <a:ext cx="5288080" cy="38432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E6DC044-8D25-807C-B707-37AE9C40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058" y="3473335"/>
              <a:ext cx="6238921" cy="30384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C9D35C-DF74-0CB4-CCAB-E8A884C66DDD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날씨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45D8B6-6918-C4EA-9D30-D29409CFBDBD}"/>
              </a:ext>
            </a:extLst>
          </p:cNvPr>
          <p:cNvCxnSpPr/>
          <p:nvPr/>
        </p:nvCxnSpPr>
        <p:spPr>
          <a:xfrm>
            <a:off x="1729047" y="5421737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8D7244-0FCC-B77C-4248-7BCA6774203A}"/>
              </a:ext>
            </a:extLst>
          </p:cNvPr>
          <p:cNvSpPr txBox="1"/>
          <p:nvPr/>
        </p:nvSpPr>
        <p:spPr>
          <a:xfrm>
            <a:off x="1535083" y="5789148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날씨 주의보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경보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4EAE213-8835-97A1-5D29-52CEBF7DCC6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818014" y="5421738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5A07DD5-AA7C-3A7B-C546-A8CF6F0F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9" t="1123" r="833" b="1544"/>
          <a:stretch/>
        </p:blipFill>
        <p:spPr>
          <a:xfrm>
            <a:off x="7681545" y="1181448"/>
            <a:ext cx="3390884" cy="1813090"/>
          </a:xfrm>
          <a:prstGeom prst="roundRect">
            <a:avLst>
              <a:gd name="adj" fmla="val 2968"/>
            </a:avLst>
          </a:prstGeom>
          <a:ln>
            <a:solidFill>
              <a:srgbClr val="FF0000"/>
            </a:solidFill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2210A84-7F35-26AE-0043-F559C87B4096}"/>
              </a:ext>
            </a:extLst>
          </p:cNvPr>
          <p:cNvSpPr/>
          <p:nvPr/>
        </p:nvSpPr>
        <p:spPr>
          <a:xfrm rot="20087128">
            <a:off x="6340635" y="2335979"/>
            <a:ext cx="1235237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36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C52BF-B658-FDFC-112C-BF210612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97A3ECA-7A9E-440E-BC12-11F26F7D1F0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9716D333-CF01-D98A-CF81-3E8ED8E961B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5C03B5-8A39-F68A-42A7-EF9C90A14057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89239D-2843-5F81-9212-53FE76890C0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3C604D-7483-951A-E8F7-3635EC124887}"/>
              </a:ext>
            </a:extLst>
          </p:cNvPr>
          <p:cNvGrpSpPr/>
          <p:nvPr/>
        </p:nvGrpSpPr>
        <p:grpSpPr>
          <a:xfrm>
            <a:off x="1349202" y="2294599"/>
            <a:ext cx="7863556" cy="3603890"/>
            <a:chOff x="1715761" y="2377380"/>
            <a:chExt cx="8790959" cy="40289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9754F8-C3D1-C9B9-2F84-A3EA080A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761" y="2377380"/>
              <a:ext cx="7123882" cy="235250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CF66127-224C-DB7E-4EF1-370B8302F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324" y="3777384"/>
              <a:ext cx="6229396" cy="26289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0E37AD-E818-C1F7-6E2D-4DE6D1A4742F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질병 알림 관리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CF824D3-57BF-6591-E9EA-69A01E14C0E0}"/>
              </a:ext>
            </a:extLst>
          </p:cNvPr>
          <p:cNvCxnSpPr/>
          <p:nvPr/>
        </p:nvCxnSpPr>
        <p:spPr>
          <a:xfrm>
            <a:off x="1349202" y="4670945"/>
            <a:ext cx="21779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778C12-17C4-50B7-A179-30CCBEAECA91}"/>
              </a:ext>
            </a:extLst>
          </p:cNvPr>
          <p:cNvSpPr txBox="1"/>
          <p:nvPr/>
        </p:nvSpPr>
        <p:spPr>
          <a:xfrm>
            <a:off x="1155238" y="5038356"/>
            <a:ext cx="256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질병 </a:t>
            </a:r>
            <a:r>
              <a:rPr lang="en-US" altLang="ko-KR" sz="20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(API)</a:t>
            </a:r>
            <a:endParaRPr lang="ko-KR" altLang="en-US" sz="20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991AD4-2BE3-4304-4951-E39E3D1D66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438169" y="4670946"/>
            <a:ext cx="0" cy="36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C11A0AC-7B31-6A4C-56E9-866E5549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8" t="1839" r="2068" b="2463"/>
          <a:stretch/>
        </p:blipFill>
        <p:spPr>
          <a:xfrm>
            <a:off x="8705854" y="865809"/>
            <a:ext cx="2344532" cy="2285062"/>
          </a:xfrm>
          <a:prstGeom prst="roundRect">
            <a:avLst>
              <a:gd name="adj" fmla="val 1452"/>
            </a:avLst>
          </a:prstGeom>
          <a:ln>
            <a:solidFill>
              <a:srgbClr val="FF0000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A6247DC-923B-5147-A7A4-46FB2F165AE0}"/>
              </a:ext>
            </a:extLst>
          </p:cNvPr>
          <p:cNvSpPr/>
          <p:nvPr/>
        </p:nvSpPr>
        <p:spPr>
          <a:xfrm rot="20087128">
            <a:off x="7541130" y="2350094"/>
            <a:ext cx="1162590" cy="350359"/>
          </a:xfrm>
          <a:prstGeom prst="rightArrow">
            <a:avLst>
              <a:gd name="adj1" fmla="val 36579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856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A87D-2C5D-21A5-7B87-A94BBE79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E6278E9-DA49-8444-010D-5992B3AF290D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10B7EDDE-2FE7-170B-BEE3-1BDBDD6F83AF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85D36A-1CBC-6BA8-A3DB-72E39648EAF3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D1F64B-1508-5D38-6D11-EA4067B09725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CED171F-4444-A7A2-EC7B-F802ABDE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1" y="1459649"/>
            <a:ext cx="9672318" cy="4946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EFBC2-B221-300B-D989-AFEDBE5ECB9E}"/>
              </a:ext>
            </a:extLst>
          </p:cNvPr>
          <p:cNvSpPr txBox="1"/>
          <p:nvPr/>
        </p:nvSpPr>
        <p:spPr>
          <a:xfrm>
            <a:off x="3721100" y="601912"/>
            <a:ext cx="474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>
                  <a:lumMod val="50000"/>
                </a:schemeClr>
              </a:buClr>
            </a:pP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문진표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관리 페이지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6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3F82-CDC2-B83C-AEB7-DE4F95AB9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5CE7C3BE-3148-0100-8A5E-B5CCEA1A2F6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CE987073-2C88-2351-916A-95A68831DC24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52A8DD-595A-12E9-036E-F71E1665A751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9B1CE3-3D44-9027-FEA7-F5186DA8C9D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B5E845F-9432-BC13-836E-1510EA2E73F6}"/>
              </a:ext>
            </a:extLst>
          </p:cNvPr>
          <p:cNvSpPr/>
          <p:nvPr/>
        </p:nvSpPr>
        <p:spPr>
          <a:xfrm flipH="1" flipV="1">
            <a:off x="3659975" y="815699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61953F-2782-674D-525A-D323D2414D01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0"/>
            <a:ext cx="298981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073C31-6529-7F1B-CF88-CBD6B0810D25}"/>
              </a:ext>
            </a:extLst>
          </p:cNvPr>
          <p:cNvCxnSpPr>
            <a:cxnSpLocks/>
          </p:cNvCxnSpPr>
          <p:nvPr/>
        </p:nvCxnSpPr>
        <p:spPr>
          <a:xfrm>
            <a:off x="4016094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2DDF8B2-8412-3A1A-F06C-A1644CE7B766}"/>
              </a:ext>
            </a:extLst>
          </p:cNvPr>
          <p:cNvSpPr txBox="1"/>
          <p:nvPr/>
        </p:nvSpPr>
        <p:spPr>
          <a:xfrm>
            <a:off x="558973" y="473714"/>
            <a:ext cx="51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Typing Game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5B9F-9C87-0750-2BE5-06FBD183A1EF}"/>
              </a:ext>
            </a:extLst>
          </p:cNvPr>
          <p:cNvSpPr/>
          <p:nvPr/>
        </p:nvSpPr>
        <p:spPr>
          <a:xfrm>
            <a:off x="3305737" y="462411"/>
            <a:ext cx="659002" cy="65900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C53A15-4FB3-340D-E7BE-1B040180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34" r="10879"/>
          <a:stretch/>
        </p:blipFill>
        <p:spPr>
          <a:xfrm>
            <a:off x="6744002" y="900701"/>
            <a:ext cx="4592996" cy="5150342"/>
          </a:xfrm>
          <a:prstGeom prst="rect">
            <a:avLst/>
          </a:prstGeom>
        </p:spPr>
      </p:pic>
      <p:pic>
        <p:nvPicPr>
          <p:cNvPr id="16" name="그림 15">
            <a:hlinkClick r:id="rId4"/>
            <a:extLst>
              <a:ext uri="{FF2B5EF4-FFF2-40B4-BE49-F238E27FC236}">
                <a16:creationId xmlns:a16="http://schemas.microsoft.com/office/drawing/2014/main" id="{5A9BE7E3-56C0-720C-33B7-BD978EE8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9" r="4116"/>
          <a:stretch/>
        </p:blipFill>
        <p:spPr>
          <a:xfrm>
            <a:off x="688729" y="1365309"/>
            <a:ext cx="4893584" cy="2815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0E58D7-E7AC-731B-13B0-D8C3B0CEB291}"/>
              </a:ext>
            </a:extLst>
          </p:cNvPr>
          <p:cNvSpPr txBox="1"/>
          <p:nvPr/>
        </p:nvSpPr>
        <p:spPr>
          <a:xfrm>
            <a:off x="386881" y="4184235"/>
            <a:ext cx="6244738" cy="168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jQuery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 변환하여 제작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querySelector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(`.word`)  == $(`.word`)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.style == .</a:t>
            </a:r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 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119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1FEE-98AD-09FF-9BE3-55F1D1B9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080E716-7E6B-346A-DC4C-45FAC122E41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520C14C2-E21C-E12B-5B8F-8B0B227D791E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48AA90-DE59-167C-A2B5-C0502AB40F9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9E5955-1747-BFFE-4AE2-50735E0ACD9F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BBF99D60-25C9-FBED-83FC-DEEB10543536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384370-6557-DF41-8408-C9CEF36B95D0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9C49B3-EE50-C43B-D8E1-AB2CF590F3C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BFD07B94-9860-201B-3231-1872FEE53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A1C7A-81E8-76BD-EC8A-763BFBA575A4}"/>
              </a:ext>
            </a:extLst>
          </p:cNvPr>
          <p:cNvSpPr txBox="1"/>
          <p:nvPr/>
        </p:nvSpPr>
        <p:spPr>
          <a:xfrm>
            <a:off x="548637" y="1596932"/>
            <a:ext cx="11039303" cy="2992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관점의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UI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경험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7800"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스마트팜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축산 프로젝트에서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사용자와 관리자 모두를 고려해야 한다는 것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 초기에는 사용자 중심으로만 개발을 진행했지만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 페이지 작업을 맡으며 관리자의 역할과 필요성을 실감했습니다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특히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 정보 관리와 커뮤니티 운영에 있어 예상치 못한 문제들이 발생하면서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관리자가 사용자 경험을 원활히 지원할 수 있는 기능이 필수적임을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깨달았고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반영해 설계를 수정하고 기능을 재구성했습니다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491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7E8CD-6D8E-097B-0FD1-6E19FC97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2C47863-C0AB-BB7D-2E55-EBBC87E59DB3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F845BC8F-59D5-2AB3-519E-77DC59C70AEC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003176-DD44-B36D-2141-831A72E7D5B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2FA796-32AD-C814-4C13-2AAB375CB724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9B5AD173-081C-BBD5-B69F-F98C43A0D6E5}"/>
              </a:ext>
            </a:extLst>
          </p:cNvPr>
          <p:cNvSpPr/>
          <p:nvPr/>
        </p:nvSpPr>
        <p:spPr>
          <a:xfrm flipH="1" flipV="1">
            <a:off x="1559628" y="1224342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B0A213-531D-F68E-1AC3-1BF13332865F}"/>
              </a:ext>
            </a:extLst>
          </p:cNvPr>
          <p:cNvCxnSpPr>
            <a:cxnSpLocks/>
          </p:cNvCxnSpPr>
          <p:nvPr/>
        </p:nvCxnSpPr>
        <p:spPr>
          <a:xfrm flipH="1">
            <a:off x="512619" y="1582593"/>
            <a:ext cx="90054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EBA355-A170-23FE-FEE7-5BC814B82F25}"/>
              </a:ext>
            </a:extLst>
          </p:cNvPr>
          <p:cNvCxnSpPr>
            <a:cxnSpLocks/>
          </p:cNvCxnSpPr>
          <p:nvPr/>
        </p:nvCxnSpPr>
        <p:spPr>
          <a:xfrm>
            <a:off x="1919557" y="381166"/>
            <a:ext cx="0" cy="6841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2A881AF0-9575-2F03-B075-6B31C4CA4F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4" y="543396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3B6C6-DF04-B9CF-69CC-5FE759220392}"/>
              </a:ext>
            </a:extLst>
          </p:cNvPr>
          <p:cNvSpPr txBox="1"/>
          <p:nvPr/>
        </p:nvSpPr>
        <p:spPr>
          <a:xfrm>
            <a:off x="548637" y="1596932"/>
            <a:ext cx="11039303" cy="482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커스터마이징 </a:t>
            </a:r>
            <a:b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첫 화면에 나타나는 대시보드는 제어 기능과 정보를 한 번에 표현해야 하는 만큼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화면 구조에 대해 많은 의견과 논쟁이 오갔습니다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다양한 의견을 수렴하면서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정보를 원하는 위치에 배치할 수 있도록 하는 것이 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중요하다는 알게 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다른 대시보드 예시에서 편집 기능을 활용하는 방식을 참고하여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어플리케이션의 특성에 맞춰 대시보드를 핸드폰 화면처럼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위젯화하면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사용자 친화적일 것이라는 아이디어를 떠올렸습니다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이를 기반으로 대시보드를 최종 완성하게 되었습니다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이처럼 다양한 레퍼런스를 참고하여 설계를 개선함으로써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사용자들이 원하는 방식으로 정보를 쉽게 접근할 수 있는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친화적인 구조를 구현할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 있었습니다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65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8DEFF-66CE-F41C-C3B7-B5412AE5F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F31B02-22E8-AEA9-272D-6B2C6660E1A7}"/>
              </a:ext>
            </a:extLst>
          </p:cNvPr>
          <p:cNvSpPr/>
          <p:nvPr/>
        </p:nvSpPr>
        <p:spPr>
          <a:xfrm>
            <a:off x="0" y="5297978"/>
            <a:ext cx="12192000" cy="1560021"/>
          </a:xfrm>
          <a:prstGeom prst="rect">
            <a:avLst/>
          </a:prstGeom>
          <a:solidFill>
            <a:srgbClr val="7F7F7F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925FD-BED4-B2CE-566E-872B06EE6C19}"/>
              </a:ext>
            </a:extLst>
          </p:cNvPr>
          <p:cNvSpPr txBox="1"/>
          <p:nvPr/>
        </p:nvSpPr>
        <p:spPr>
          <a:xfrm>
            <a:off x="676098" y="2844225"/>
            <a:ext cx="10867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감사합니다 </a:t>
            </a:r>
            <a:r>
              <a:rPr lang="en-US" altLang="ko-KR" sz="4000" spc="300" dirty="0">
                <a:solidFill>
                  <a:schemeClr val="bg2">
                    <a:lumMod val="50000"/>
                  </a:schemeClr>
                </a:solidFill>
                <a:latin typeface="평택반도체 Bold" panose="02020603020101020101" pitchFamily="18" charset="-127"/>
                <a:ea typeface="평택반도체 Bold" panose="02020603020101020101" pitchFamily="18" charset="-127"/>
              </a:rPr>
              <a:t>~</a:t>
            </a:r>
            <a:endParaRPr lang="ko-KR" altLang="en-US" sz="4000" spc="300" dirty="0">
              <a:solidFill>
                <a:schemeClr val="bg2">
                  <a:lumMod val="50000"/>
                </a:schemeClr>
              </a:solidFill>
              <a:latin typeface="평택반도체 Bold" panose="02020603020101020101" pitchFamily="18" charset="-127"/>
              <a:ea typeface="평택반도체 Bold" panose="02020603020101020101" pitchFamily="18" charset="-127"/>
            </a:endParaRPr>
          </a:p>
        </p:txBody>
      </p:sp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2BFC8861-40D8-6575-87A5-71376846E0E1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대괄호 3">
            <a:extLst>
              <a:ext uri="{FF2B5EF4-FFF2-40B4-BE49-F238E27FC236}">
                <a16:creationId xmlns:a16="http://schemas.microsoft.com/office/drawing/2014/main" id="{5678D211-532D-2661-BC91-2C895636B75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D58A72-A771-98EB-4F20-09665CC47DAC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393A9A-7643-1898-0FA0-1BA0B5CADF80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BC2D16-1364-E5E6-DFFC-6E30451C3084}"/>
              </a:ext>
            </a:extLst>
          </p:cNvPr>
          <p:cNvCxnSpPr>
            <a:cxnSpLocks/>
          </p:cNvCxnSpPr>
          <p:nvPr/>
        </p:nvCxnSpPr>
        <p:spPr>
          <a:xfrm>
            <a:off x="526470" y="5248102"/>
            <a:ext cx="0" cy="75368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A7955D-9FD1-B69A-2608-736AE1482670}"/>
              </a:ext>
            </a:extLst>
          </p:cNvPr>
          <p:cNvCxnSpPr>
            <a:cxnSpLocks/>
          </p:cNvCxnSpPr>
          <p:nvPr/>
        </p:nvCxnSpPr>
        <p:spPr>
          <a:xfrm>
            <a:off x="11693234" y="5248102"/>
            <a:ext cx="0" cy="79311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2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CF85-B4EA-28DB-92F6-CC644E72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20F6561-7A4F-F1D2-C75B-C430C6A0A6A2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B065724B-A3E6-99BE-BD8B-53D83E7B172B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C46E24-CD83-D3A9-4CDA-B25E8322B609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0CC5C5-66C3-80ED-CEA7-C0401B62B653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09D84DDE-F196-1777-A6A3-0ABE2D3233FA}"/>
              </a:ext>
            </a:extLst>
          </p:cNvPr>
          <p:cNvSpPr/>
          <p:nvPr/>
        </p:nvSpPr>
        <p:spPr>
          <a:xfrm flipH="1" flipV="1">
            <a:off x="3804064" y="81570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FBEA7-3209-BFA8-9944-01A6B29367BE}"/>
              </a:ext>
            </a:extLst>
          </p:cNvPr>
          <p:cNvCxnSpPr>
            <a:cxnSpLocks/>
          </p:cNvCxnSpPr>
          <p:nvPr/>
        </p:nvCxnSpPr>
        <p:spPr>
          <a:xfrm flipH="1">
            <a:off x="512619" y="1173952"/>
            <a:ext cx="31449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6B292F-DF69-7921-2989-4ABDBAE48C60}"/>
              </a:ext>
            </a:extLst>
          </p:cNvPr>
          <p:cNvCxnSpPr>
            <a:cxnSpLocks/>
          </p:cNvCxnSpPr>
          <p:nvPr/>
        </p:nvCxnSpPr>
        <p:spPr>
          <a:xfrm>
            <a:off x="4160183" y="381166"/>
            <a:ext cx="0" cy="3115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00ED5F5-A8D9-1E76-9071-AA31907F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65" t="11515" r="7819" b="10413"/>
          <a:stretch/>
        </p:blipFill>
        <p:spPr>
          <a:xfrm>
            <a:off x="765643" y="1352215"/>
            <a:ext cx="6517178" cy="2897832"/>
          </a:xfrm>
          <a:prstGeom prst="rect">
            <a:avLst/>
          </a:prstGeom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1B36068B-3E1E-F691-7E80-9232A097F3B8}"/>
              </a:ext>
            </a:extLst>
          </p:cNvPr>
          <p:cNvSpPr/>
          <p:nvPr/>
        </p:nvSpPr>
        <p:spPr>
          <a:xfrm>
            <a:off x="3543870" y="515075"/>
            <a:ext cx="540000" cy="5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3">
            <a:extLst>
              <a:ext uri="{FF2B5EF4-FFF2-40B4-BE49-F238E27FC236}">
                <a16:creationId xmlns:a16="http://schemas.microsoft.com/office/drawing/2014/main" id="{7C2EE590-7579-208D-A042-9C882515AF7A}"/>
              </a:ext>
            </a:extLst>
          </p:cNvPr>
          <p:cNvSpPr/>
          <p:nvPr/>
        </p:nvSpPr>
        <p:spPr>
          <a:xfrm>
            <a:off x="2955805" y="515075"/>
            <a:ext cx="540000" cy="54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3C661-F1BE-4FF6-4855-A0C58CCCD799}"/>
              </a:ext>
            </a:extLst>
          </p:cNvPr>
          <p:cNvSpPr txBox="1"/>
          <p:nvPr/>
        </p:nvSpPr>
        <p:spPr>
          <a:xfrm>
            <a:off x="560595" y="492688"/>
            <a:ext cx="2459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MBTI Color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AB47A4-4AAB-3D52-A886-C3B49E41DEEE}"/>
              </a:ext>
            </a:extLst>
          </p:cNvPr>
          <p:cNvGrpSpPr/>
          <p:nvPr/>
        </p:nvGrpSpPr>
        <p:grpSpPr>
          <a:xfrm>
            <a:off x="8482638" y="717899"/>
            <a:ext cx="2520362" cy="5526268"/>
            <a:chOff x="9078983" y="371301"/>
            <a:chExt cx="2724658" cy="59742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9640FA-67A1-BDED-DA31-93D77039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983" y="371301"/>
              <a:ext cx="2724658" cy="41064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AB1C7F-EB77-DCB5-A230-9B94A5CA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8983" y="4370439"/>
              <a:ext cx="2724658" cy="197508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6A7D2F4-77A6-C45C-67CF-9093A43249CB}"/>
              </a:ext>
            </a:extLst>
          </p:cNvPr>
          <p:cNvSpPr txBox="1"/>
          <p:nvPr/>
        </p:nvSpPr>
        <p:spPr>
          <a:xfrm>
            <a:off x="386887" y="4370673"/>
            <a:ext cx="6315752" cy="1955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7"/>
              </a:rPr>
              <a:t>JavaScript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hlinkClick r:id="rId8"/>
              </a:rPr>
              <a:t>React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Firestore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저장 및 출력</a:t>
            </a:r>
          </a:p>
        </p:txBody>
      </p:sp>
    </p:spTree>
    <p:extLst>
      <p:ext uri="{BB962C8B-B14F-4D97-AF65-F5344CB8AC3E}">
        <p14:creationId xmlns:p14="http://schemas.microsoft.com/office/powerpoint/2010/main" val="18702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5E20F-189D-5EC1-0765-0A86EAE9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1D76407C-CC4A-D23D-B489-6CC241E52657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43C4CCF9-84E7-545A-1D23-F25BFC8EDBF0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C292181-96F0-8C1B-ADD5-E475F4A8E30E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9E37F8-4582-AFB6-05EA-0D6D87FAF44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/2 액자 9">
            <a:extLst>
              <a:ext uri="{FF2B5EF4-FFF2-40B4-BE49-F238E27FC236}">
                <a16:creationId xmlns:a16="http://schemas.microsoft.com/office/drawing/2014/main" id="{80F0BAC0-3314-CE8C-1FD5-D6C8B9B09A82}"/>
              </a:ext>
            </a:extLst>
          </p:cNvPr>
          <p:cNvSpPr/>
          <p:nvPr/>
        </p:nvSpPr>
        <p:spPr>
          <a:xfrm flipH="1" flipV="1">
            <a:off x="2525539" y="727031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58784D3-5D0C-FD1D-6718-F1BC823BDC34}"/>
              </a:ext>
            </a:extLst>
          </p:cNvPr>
          <p:cNvCxnSpPr>
            <a:cxnSpLocks/>
          </p:cNvCxnSpPr>
          <p:nvPr/>
        </p:nvCxnSpPr>
        <p:spPr>
          <a:xfrm flipH="1">
            <a:off x="512619" y="1085282"/>
            <a:ext cx="187339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0B770F-ED36-7590-6282-4869A7636244}"/>
              </a:ext>
            </a:extLst>
          </p:cNvPr>
          <p:cNvCxnSpPr>
            <a:cxnSpLocks/>
          </p:cNvCxnSpPr>
          <p:nvPr/>
        </p:nvCxnSpPr>
        <p:spPr>
          <a:xfrm>
            <a:off x="2881658" y="392250"/>
            <a:ext cx="0" cy="228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FAB4B7-3EB0-D6E6-4F9E-0253A8204A2B}"/>
              </a:ext>
            </a:extLst>
          </p:cNvPr>
          <p:cNvSpPr txBox="1"/>
          <p:nvPr/>
        </p:nvSpPr>
        <p:spPr>
          <a:xfrm>
            <a:off x="562495" y="445727"/>
            <a:ext cx="232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회원관리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6E3A8994-3910-1FC1-5CB4-FEC4C1016574}"/>
              </a:ext>
            </a:extLst>
          </p:cNvPr>
          <p:cNvSpPr/>
          <p:nvPr/>
        </p:nvSpPr>
        <p:spPr>
          <a:xfrm>
            <a:off x="2252603" y="454659"/>
            <a:ext cx="544742" cy="54474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534" t="-27870" r="-324970" b="-2758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hlinkClick r:id="rId3"/>
            <a:extLst>
              <a:ext uri="{FF2B5EF4-FFF2-40B4-BE49-F238E27FC236}">
                <a16:creationId xmlns:a16="http://schemas.microsoft.com/office/drawing/2014/main" id="{117A0595-BCAA-2B45-B545-0F943B53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18" t="2348" r="6772" b="895"/>
          <a:stretch/>
        </p:blipFill>
        <p:spPr>
          <a:xfrm>
            <a:off x="769128" y="1285259"/>
            <a:ext cx="2466174" cy="25360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00157E-1BC0-7AE4-6F0B-0DFE7125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893" y="727030"/>
            <a:ext cx="6031504" cy="28707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D044C9-021F-68A2-0AB6-03B7ECEC9AB8}"/>
              </a:ext>
            </a:extLst>
          </p:cNvPr>
          <p:cNvSpPr txBox="1"/>
          <p:nvPr/>
        </p:nvSpPr>
        <p:spPr>
          <a:xfrm>
            <a:off x="386887" y="3753816"/>
            <a:ext cx="6315752" cy="2601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파이어베이스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C.R.U.D</a:t>
            </a: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선택한 행을 표시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수정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삭제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Noto Sans KR" panose="020B0500000000000000" pitchFamily="34" charset="-127"/>
              <a:buChar char="－"/>
            </a:pP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여러 개 선택 후 수정 시 </a:t>
            </a:r>
            <a:b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 개 선택 알림 표시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BF28A2-458F-E26A-27E6-F77155DC0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72368"/>
            <a:ext cx="5326829" cy="38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9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7" y="1277886"/>
            <a:ext cx="4652046" cy="12348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560ACB-73F0-C3A6-D9FB-75AA405206BC}"/>
              </a:ext>
            </a:extLst>
          </p:cNvPr>
          <p:cNvSpPr txBox="1"/>
          <p:nvPr/>
        </p:nvSpPr>
        <p:spPr>
          <a:xfrm>
            <a:off x="3398655" y="3760490"/>
            <a:ext cx="5394690" cy="148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/>
                <a:ea typeface="온글잎 매일옥자체 Regular" panose="02000503000000000000"/>
              </a:rPr>
              <a:t>자바스크립트 프로젝트 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/>
              <a:ea typeface="온글잎 매일옥자체 Regular" panose="0200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대전 데이트 여행 가이드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A86F88-7E13-9DC8-4DF5-CEEED4089E98}"/>
              </a:ext>
            </a:extLst>
          </p:cNvPr>
          <p:cNvGrpSpPr/>
          <p:nvPr/>
        </p:nvGrpSpPr>
        <p:grpSpPr>
          <a:xfrm>
            <a:off x="8577000" y="6144950"/>
            <a:ext cx="3420000" cy="540000"/>
            <a:chOff x="5196838" y="5691823"/>
            <a:chExt cx="6862389" cy="1080000"/>
          </a:xfrm>
        </p:grpSpPr>
        <p:sp>
          <p:nvSpPr>
            <p:cNvPr id="3" name="모서리가 둥근 직사각형 3">
              <a:extLst>
                <a:ext uri="{FF2B5EF4-FFF2-40B4-BE49-F238E27FC236}">
                  <a16:creationId xmlns:a16="http://schemas.microsoft.com/office/drawing/2014/main" id="{53726306-A0B4-59E4-6C79-298EBDD3144C}"/>
                </a:ext>
              </a:extLst>
            </p:cNvPr>
            <p:cNvSpPr/>
            <p:nvPr/>
          </p:nvSpPr>
          <p:spPr>
            <a:xfrm>
              <a:off x="7545660" y="5691823"/>
              <a:ext cx="1080000" cy="1080000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7FCD1EF8-ED99-7B94-D08E-DA0657B6777D}"/>
                </a:ext>
              </a:extLst>
            </p:cNvPr>
            <p:cNvSpPr/>
            <p:nvPr/>
          </p:nvSpPr>
          <p:spPr>
            <a:xfrm>
              <a:off x="9894481" y="5691823"/>
              <a:ext cx="2164746" cy="1080000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8">
              <a:extLst>
                <a:ext uri="{FF2B5EF4-FFF2-40B4-BE49-F238E27FC236}">
                  <a16:creationId xmlns:a16="http://schemas.microsoft.com/office/drawing/2014/main" id="{3BB14186-0C16-848E-725F-FBFDCD39DBA4}"/>
                </a:ext>
              </a:extLst>
            </p:cNvPr>
            <p:cNvSpPr/>
            <p:nvPr/>
          </p:nvSpPr>
          <p:spPr>
            <a:xfrm>
              <a:off x="6326768" y="5691823"/>
              <a:ext cx="1080000" cy="1080000"/>
            </a:xfrm>
            <a:prstGeom prst="round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9">
              <a:extLst>
                <a:ext uri="{FF2B5EF4-FFF2-40B4-BE49-F238E27FC236}">
                  <a16:creationId xmlns:a16="http://schemas.microsoft.com/office/drawing/2014/main" id="{2AAFFA38-2EF9-C1CC-77D7-97E4D1AF3026}"/>
                </a:ext>
              </a:extLst>
            </p:cNvPr>
            <p:cNvSpPr/>
            <p:nvPr/>
          </p:nvSpPr>
          <p:spPr>
            <a:xfrm>
              <a:off x="5196838" y="5691823"/>
              <a:ext cx="1080000" cy="1080000"/>
            </a:xfrm>
            <a:prstGeom prst="round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5C5034D3-EB1C-1296-88D6-367D0B8BFE18}"/>
                </a:ext>
              </a:extLst>
            </p:cNvPr>
            <p:cNvSpPr/>
            <p:nvPr/>
          </p:nvSpPr>
          <p:spPr>
            <a:xfrm>
              <a:off x="8720071" y="5691823"/>
              <a:ext cx="1080000" cy="1080000"/>
            </a:xfrm>
            <a:prstGeom prst="round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534" t="-27870" r="-324970" b="-27582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DCC2D9-DE3E-494E-A3AB-10345E4732F4}"/>
              </a:ext>
            </a:extLst>
          </p:cNvPr>
          <p:cNvSpPr txBox="1"/>
          <p:nvPr/>
        </p:nvSpPr>
        <p:spPr>
          <a:xfrm>
            <a:off x="210584" y="5719692"/>
            <a:ext cx="4678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개발인원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: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3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온글잎 매일옥자체 Regular" panose="02000503000000000000"/>
              </a:rPr>
              <a:t>명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온글잎 매일옥자체 Regular" panose="02000503000000000000"/>
            </a:endParaRPr>
          </a:p>
          <a:p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24-06-12 ~ 24-07-01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17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FA44-E3BA-F58C-6164-87A49589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962AB30D-6B37-CBBD-057A-73431B3284D8}"/>
              </a:ext>
            </a:extLst>
          </p:cNvPr>
          <p:cNvSpPr/>
          <p:nvPr/>
        </p:nvSpPr>
        <p:spPr>
          <a:xfrm rot="5400000">
            <a:off x="5934674" y="-5027037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ED3E3100-E932-5460-F69D-2263E9AD0156}"/>
              </a:ext>
            </a:extLst>
          </p:cNvPr>
          <p:cNvSpPr/>
          <p:nvPr/>
        </p:nvSpPr>
        <p:spPr>
          <a:xfrm rot="16200000" flipV="1">
            <a:off x="5934674" y="822340"/>
            <a:ext cx="350358" cy="11166764"/>
          </a:xfrm>
          <a:prstGeom prst="leftBracket">
            <a:avLst>
              <a:gd name="adj" fmla="val 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AEB196-0F7F-43A7-270C-DA8A19804E95}"/>
              </a:ext>
            </a:extLst>
          </p:cNvPr>
          <p:cNvCxnSpPr>
            <a:cxnSpLocks/>
          </p:cNvCxnSpPr>
          <p:nvPr/>
        </p:nvCxnSpPr>
        <p:spPr>
          <a:xfrm>
            <a:off x="526473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ED6C9C-0C8F-5B96-679D-9D5D675AACEA}"/>
              </a:ext>
            </a:extLst>
          </p:cNvPr>
          <p:cNvCxnSpPr>
            <a:cxnSpLocks/>
          </p:cNvCxnSpPr>
          <p:nvPr/>
        </p:nvCxnSpPr>
        <p:spPr>
          <a:xfrm>
            <a:off x="11696007" y="885306"/>
            <a:ext cx="0" cy="51760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BBD1B1-BEBD-F1A8-8D78-04A05CCAB5E8}"/>
              </a:ext>
            </a:extLst>
          </p:cNvPr>
          <p:cNvGrpSpPr/>
          <p:nvPr/>
        </p:nvGrpSpPr>
        <p:grpSpPr>
          <a:xfrm>
            <a:off x="3072770" y="1344412"/>
            <a:ext cx="4175480" cy="2035935"/>
            <a:chOff x="1714500" y="1314678"/>
            <a:chExt cx="4175480" cy="2035935"/>
          </a:xfrm>
        </p:grpSpPr>
        <p:sp>
          <p:nvSpPr>
            <p:cNvPr id="12" name="모서리가 둥근 직사각형 3">
              <a:extLst>
                <a:ext uri="{FF2B5EF4-FFF2-40B4-BE49-F238E27FC236}">
                  <a16:creationId xmlns:a16="http://schemas.microsoft.com/office/drawing/2014/main" id="{FA477EF9-4E95-AD5F-C5ED-21C16A008025}"/>
                </a:ext>
              </a:extLst>
            </p:cNvPr>
            <p:cNvSpPr/>
            <p:nvPr/>
          </p:nvSpPr>
          <p:spPr>
            <a:xfrm>
              <a:off x="1714500" y="1314678"/>
              <a:ext cx="4175480" cy="96934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4EE8E9-8BE1-B4A1-E747-A4270C65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54" y="1314678"/>
              <a:ext cx="3651821" cy="969348"/>
            </a:xfrm>
            <a:prstGeom prst="rect">
              <a:avLst/>
            </a:prstGeom>
          </p:spPr>
        </p:pic>
        <p:sp>
          <p:nvSpPr>
            <p:cNvPr id="15" name="모서리가 둥근 직사각형 24">
              <a:extLst>
                <a:ext uri="{FF2B5EF4-FFF2-40B4-BE49-F238E27FC236}">
                  <a16:creationId xmlns:a16="http://schemas.microsoft.com/office/drawing/2014/main" id="{62377D1C-F3E1-E969-0B39-F452B4F3278D}"/>
                </a:ext>
              </a:extLst>
            </p:cNvPr>
            <p:cNvSpPr/>
            <p:nvPr/>
          </p:nvSpPr>
          <p:spPr>
            <a:xfrm>
              <a:off x="1714500" y="2381265"/>
              <a:ext cx="4175480" cy="969348"/>
            </a:xfrm>
            <a:prstGeom prst="roundRect">
              <a:avLst/>
            </a:prstGeom>
            <a:pattFill prst="lgGrid">
              <a:fgClr>
                <a:schemeClr val="bg2"/>
              </a:fgClr>
              <a:bgClr>
                <a:schemeClr val="bg1"/>
              </a:bgClr>
            </a:patt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FB55F8-5E98-80C7-9C4E-C75EF0E2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4108" y="2381265"/>
              <a:ext cx="3651821" cy="96934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07B3B8-0F69-F7EC-42DA-8B853EA4E7B7}"/>
              </a:ext>
            </a:extLst>
          </p:cNvPr>
          <p:cNvSpPr txBox="1"/>
          <p:nvPr/>
        </p:nvSpPr>
        <p:spPr>
          <a:xfrm>
            <a:off x="367486" y="1283594"/>
            <a:ext cx="168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Logo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6DE42-46C1-1E4B-849D-322314FD5EF5}"/>
              </a:ext>
            </a:extLst>
          </p:cNvPr>
          <p:cNvSpPr txBox="1"/>
          <p:nvPr/>
        </p:nvSpPr>
        <p:spPr>
          <a:xfrm>
            <a:off x="367486" y="3402218"/>
            <a:ext cx="3136539" cy="133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굴림" panose="020B0600000101010101" pitchFamily="50" charset="-127"/>
              <a:buChar char="－"/>
            </a:pPr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Font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    :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Ownglyph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온글잎 매일옥자체 Regular" panose="02000503000000000000" pitchFamily="2" charset="-127"/>
              <a:ea typeface="온글잎 매일옥자체 Regular" panose="02000503000000000000" pitchFamily="2" charset="-127"/>
            </a:endParaRPr>
          </a:p>
        </p:txBody>
      </p:sp>
      <p:sp>
        <p:nvSpPr>
          <p:cNvPr id="20" name="모서리가 둥근 직사각형 46">
            <a:hlinkClick r:id="rId4" action="ppaction://hlinkfile"/>
            <a:extLst>
              <a:ext uri="{FF2B5EF4-FFF2-40B4-BE49-F238E27FC236}">
                <a16:creationId xmlns:a16="http://schemas.microsoft.com/office/drawing/2014/main" id="{1881C4CC-0B3C-292A-EB32-7694616C1560}"/>
              </a:ext>
            </a:extLst>
          </p:cNvPr>
          <p:cNvSpPr/>
          <p:nvPr/>
        </p:nvSpPr>
        <p:spPr>
          <a:xfrm>
            <a:off x="3020292" y="4310267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kern="0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# </a:t>
            </a:r>
            <a:r>
              <a:rPr lang="ko-KR" altLang="en-US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맛집 </a:t>
            </a:r>
            <a:r>
              <a:rPr lang="en-US" altLang="ko-KR" sz="3200" kern="0" dirty="0">
                <a:solidFill>
                  <a:schemeClr val="tx1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rPr>
              <a:t>- Regular</a:t>
            </a:r>
            <a:endParaRPr lang="en-US" altLang="ko-KR" sz="3200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1" name="모서리가 둥근 직사각형 47">
            <a:hlinkClick r:id="rId5" action="ppaction://hlinkfile"/>
            <a:extLst>
              <a:ext uri="{FF2B5EF4-FFF2-40B4-BE49-F238E27FC236}">
                <a16:creationId xmlns:a16="http://schemas.microsoft.com/office/drawing/2014/main" id="{63EBE581-2EEC-F779-8F29-1062E5E1D594}"/>
              </a:ext>
            </a:extLst>
          </p:cNvPr>
          <p:cNvSpPr/>
          <p:nvPr/>
        </p:nvSpPr>
        <p:spPr>
          <a:xfrm>
            <a:off x="3020291" y="5459083"/>
            <a:ext cx="3610434" cy="43094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6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rgbClr val="86CDEB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i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i="1" kern="0" dirty="0" err="1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핫플</a:t>
            </a:r>
            <a:r>
              <a:rPr lang="ko-KR" altLang="en-US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i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Italic</a:t>
            </a:r>
            <a:endParaRPr lang="en-US" altLang="ko-KR" sz="900" i="1" kern="0" dirty="0">
              <a:solidFill>
                <a:schemeClr val="tx1"/>
              </a:solidFill>
              <a:latin typeface="온글잎 매일옥자체 Regular" panose="020B0600000101010101" charset="-127"/>
              <a:ea typeface="온글잎 매일옥자체 Regular" panose="020B0600000101010101" charset="-127"/>
            </a:endParaRPr>
          </a:p>
        </p:txBody>
      </p:sp>
      <p:sp>
        <p:nvSpPr>
          <p:cNvPr id="22" name="모서리가 둥근 직사각형 49">
            <a:hlinkClick r:id="rId6" action="ppaction://hlinkfile"/>
            <a:extLst>
              <a:ext uri="{FF2B5EF4-FFF2-40B4-BE49-F238E27FC236}">
                <a16:creationId xmlns:a16="http://schemas.microsoft.com/office/drawing/2014/main" id="{753C554E-0385-0B08-495C-94534BCC0C5B}"/>
              </a:ext>
            </a:extLst>
          </p:cNvPr>
          <p:cNvSpPr/>
          <p:nvPr/>
        </p:nvSpPr>
        <p:spPr>
          <a:xfrm>
            <a:off x="3020291" y="4901596"/>
            <a:ext cx="3496991" cy="430946"/>
          </a:xfrm>
          <a:prstGeom prst="roundRect">
            <a:avLst>
              <a:gd name="adj" fmla="val 18864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en-US" altLang="ko-KR" sz="3200" b="1" kern="0" dirty="0">
                <a:solidFill>
                  <a:srgbClr val="B850D2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#</a:t>
            </a:r>
            <a:r>
              <a:rPr lang="en-US" altLang="ko-KR" sz="3200" b="1" kern="0" dirty="0">
                <a:solidFill>
                  <a:srgbClr val="EECF96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 </a:t>
            </a:r>
            <a:r>
              <a:rPr lang="ko-KR" altLang="en-US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카페 </a:t>
            </a:r>
            <a:r>
              <a:rPr lang="en-US" altLang="ko-KR" sz="3200" b="1" kern="0" dirty="0">
                <a:solidFill>
                  <a:schemeClr val="tx1"/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- Bold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C561F6-E3F0-A522-FC7E-D9AF496144D0}"/>
              </a:ext>
            </a:extLst>
          </p:cNvPr>
          <p:cNvGrpSpPr/>
          <p:nvPr/>
        </p:nvGrpSpPr>
        <p:grpSpPr>
          <a:xfrm>
            <a:off x="7603103" y="4294908"/>
            <a:ext cx="3007086" cy="1610481"/>
            <a:chOff x="7603103" y="4460008"/>
            <a:chExt cx="3007086" cy="16104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0D3421-844B-0652-0502-4EAF324275FE}"/>
                </a:ext>
              </a:extLst>
            </p:cNvPr>
            <p:cNvSpPr txBox="1"/>
            <p:nvPr/>
          </p:nvSpPr>
          <p:spPr>
            <a:xfrm>
              <a:off x="7603103" y="4460008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EECF96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#EECF96</a:t>
              </a:r>
              <a:endParaRPr lang="ko-KR" altLang="en-US" sz="2400" b="1" dirty="0">
                <a:solidFill>
                  <a:srgbClr val="EECF96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FBA544-EE73-7850-7975-2B910A7A178C}"/>
                </a:ext>
              </a:extLst>
            </p:cNvPr>
            <p:cNvSpPr txBox="1"/>
            <p:nvPr/>
          </p:nvSpPr>
          <p:spPr>
            <a:xfrm>
              <a:off x="7603103" y="5051337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B850D2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#B850D2</a:t>
              </a:r>
              <a:endParaRPr lang="ko-KR" altLang="en-US" sz="2400" b="1" dirty="0">
                <a:solidFill>
                  <a:srgbClr val="B850D2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106689-936A-4B2B-D19C-739E1E40014B}"/>
                </a:ext>
              </a:extLst>
            </p:cNvPr>
            <p:cNvSpPr txBox="1"/>
            <p:nvPr/>
          </p:nvSpPr>
          <p:spPr>
            <a:xfrm>
              <a:off x="7603103" y="5608824"/>
              <a:ext cx="3007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86CDEB"/>
                  </a:solidFill>
                  <a:latin typeface="온글잎 매일옥자체 Regular" panose="02000503000000000000" pitchFamily="2" charset="-127"/>
                  <a:ea typeface="온글잎 매일옥자체 Regular" panose="02000503000000000000" pitchFamily="2" charset="-127"/>
                </a:rPr>
                <a:t>#86CDEB</a:t>
              </a:r>
              <a:endParaRPr lang="ko-KR" altLang="en-US" sz="2400" b="1" dirty="0">
                <a:solidFill>
                  <a:srgbClr val="86CDEB"/>
                </a:solidFill>
                <a:latin typeface="온글잎 매일옥자체 Regular" panose="02000503000000000000" pitchFamily="2" charset="-127"/>
                <a:ea typeface="온글잎 매일옥자체 Regular" panose="02000503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67C697-C014-0D8A-55A4-E89DD2B60528}"/>
              </a:ext>
            </a:extLst>
          </p:cNvPr>
          <p:cNvGrpSpPr/>
          <p:nvPr/>
        </p:nvGrpSpPr>
        <p:grpSpPr>
          <a:xfrm>
            <a:off x="7752732" y="1541768"/>
            <a:ext cx="3007086" cy="1596916"/>
            <a:chOff x="6786378" y="1663372"/>
            <a:chExt cx="3007086" cy="15969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42CF1-CA47-ECA3-1F12-16ECFF55B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10115" r="6480" b="10115"/>
            <a:stretch/>
          </p:blipFill>
          <p:spPr>
            <a:xfrm>
              <a:off x="6786378" y="1663372"/>
              <a:ext cx="2699875" cy="7178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BB95F9-3C9E-4B6C-EAAA-31A76B16F14D}"/>
                </a:ext>
              </a:extLst>
            </p:cNvPr>
            <p:cNvSpPr txBox="1"/>
            <p:nvPr/>
          </p:nvSpPr>
          <p:spPr>
            <a:xfrm>
              <a:off x="6786378" y="2381265"/>
              <a:ext cx="3007086" cy="879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대전 브랜드 슬로건을 </a:t>
              </a:r>
              <a:br>
                <a:rPr lang="en-US" altLang="ko-KR" dirty="0">
                  <a:latin typeface="굴림" panose="020B0600000101010101" pitchFamily="50" charset="-127"/>
                  <a:ea typeface="온글잎 매일옥자체 Regular" panose="02000503000000000000"/>
                </a:rPr>
              </a:br>
              <a:r>
                <a:rPr lang="ko-KR" altLang="en-US" dirty="0">
                  <a:latin typeface="굴림" panose="020B0600000101010101" pitchFamily="50" charset="-127"/>
                  <a:ea typeface="온글잎 매일옥자체 Regular" panose="02000503000000000000"/>
                </a:rPr>
                <a:t>모티브로 제작</a:t>
              </a:r>
              <a:endParaRPr lang="en-US" altLang="ko-KR" dirty="0">
                <a:latin typeface="굴림" panose="020B0600000101010101" pitchFamily="50" charset="-127"/>
                <a:ea typeface="온글잎 매일옥자체 Regular" panose="02000503000000000000"/>
              </a:endParaRPr>
            </a:p>
          </p:txBody>
        </p:sp>
      </p:grpSp>
      <p:sp>
        <p:nvSpPr>
          <p:cNvPr id="4" name="1/2 액자 3">
            <a:extLst>
              <a:ext uri="{FF2B5EF4-FFF2-40B4-BE49-F238E27FC236}">
                <a16:creationId xmlns:a16="http://schemas.microsoft.com/office/drawing/2014/main" id="{91B3DCA4-1C77-D000-1FC8-2E3FDD232225}"/>
              </a:ext>
            </a:extLst>
          </p:cNvPr>
          <p:cNvSpPr/>
          <p:nvPr/>
        </p:nvSpPr>
        <p:spPr>
          <a:xfrm flipH="1" flipV="1">
            <a:off x="2253854" y="781866"/>
            <a:ext cx="360000" cy="36000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BAB918-B648-2282-3D9A-7BC08824D06F}"/>
              </a:ext>
            </a:extLst>
          </p:cNvPr>
          <p:cNvCxnSpPr>
            <a:cxnSpLocks/>
          </p:cNvCxnSpPr>
          <p:nvPr/>
        </p:nvCxnSpPr>
        <p:spPr>
          <a:xfrm flipH="1">
            <a:off x="512619" y="1140117"/>
            <a:ext cx="162733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7E2AA5-C982-6EAD-41FE-05E4EA45D87A}"/>
              </a:ext>
            </a:extLst>
          </p:cNvPr>
          <p:cNvCxnSpPr>
            <a:cxnSpLocks/>
          </p:cNvCxnSpPr>
          <p:nvPr/>
        </p:nvCxnSpPr>
        <p:spPr>
          <a:xfrm>
            <a:off x="2613148" y="381166"/>
            <a:ext cx="0" cy="27276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E7DD94-8041-2821-2ACB-51BDB09E0D44}"/>
              </a:ext>
            </a:extLst>
          </p:cNvPr>
          <p:cNvSpPr txBox="1"/>
          <p:nvPr/>
        </p:nvSpPr>
        <p:spPr>
          <a:xfrm>
            <a:off x="652078" y="477938"/>
            <a:ext cx="188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온글잎 매일옥자체 Regular" panose="020B0600000101010101" charset="-127"/>
                <a:ea typeface="온글잎 매일옥자체 Regular" panose="020B0600000101010101" charset="-127"/>
              </a:rPr>
              <a:t>가이드 </a:t>
            </a:r>
          </a:p>
        </p:txBody>
      </p:sp>
    </p:spTree>
    <p:extLst>
      <p:ext uri="{BB962C8B-B14F-4D97-AF65-F5344CB8AC3E}">
        <p14:creationId xmlns:p14="http://schemas.microsoft.com/office/powerpoint/2010/main" val="31191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32271</TotalTime>
  <Words>833</Words>
  <Application>Microsoft Office PowerPoint</Application>
  <PresentationFormat>와이드스크린</PresentationFormat>
  <Paragraphs>184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4" baseType="lpstr">
      <vt:lpstr>Noto Sans KR</vt:lpstr>
      <vt:lpstr>SB 어그로 Bold</vt:lpstr>
      <vt:lpstr>SB 어그로 Light</vt:lpstr>
      <vt:lpstr>SB 어그로 Medium</vt:lpstr>
      <vt:lpstr>굴림</vt:lpstr>
      <vt:lpstr>맑은 고딕</vt:lpstr>
      <vt:lpstr>온글잎 매일옥자체 Regular</vt:lpstr>
      <vt:lpstr>평택반도체 Bold</vt:lpstr>
      <vt:lpstr>평택반도체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박 근모</cp:lastModifiedBy>
  <cp:revision>108</cp:revision>
  <dcterms:created xsi:type="dcterms:W3CDTF">2024-10-10T02:40:52Z</dcterms:created>
  <dcterms:modified xsi:type="dcterms:W3CDTF">2025-03-24T13:19:50Z</dcterms:modified>
</cp:coreProperties>
</file>